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0"/>
  </p:notesMasterIdLst>
  <p:sldIdLst>
    <p:sldId id="266" r:id="rId6"/>
    <p:sldId id="271" r:id="rId7"/>
    <p:sldId id="267" r:id="rId8"/>
    <p:sldId id="277" r:id="rId9"/>
    <p:sldId id="276" r:id="rId10"/>
    <p:sldId id="278" r:id="rId11"/>
    <p:sldId id="264" r:id="rId12"/>
    <p:sldId id="279" r:id="rId13"/>
    <p:sldId id="280" r:id="rId14"/>
    <p:sldId id="281" r:id="rId15"/>
    <p:sldId id="282" r:id="rId16"/>
    <p:sldId id="283" r:id="rId17"/>
    <p:sldId id="284" r:id="rId18"/>
    <p:sldId id="287" r:id="rId19"/>
    <p:sldId id="285" r:id="rId20"/>
    <p:sldId id="286" r:id="rId21"/>
    <p:sldId id="303" r:id="rId22"/>
    <p:sldId id="288" r:id="rId23"/>
    <p:sldId id="298" r:id="rId24"/>
    <p:sldId id="297" r:id="rId25"/>
    <p:sldId id="289" r:id="rId26"/>
    <p:sldId id="290" r:id="rId27"/>
    <p:sldId id="291" r:id="rId28"/>
    <p:sldId id="292" r:id="rId29"/>
    <p:sldId id="293" r:id="rId30"/>
    <p:sldId id="299" r:id="rId31"/>
    <p:sldId id="301" r:id="rId32"/>
    <p:sldId id="302" r:id="rId33"/>
    <p:sldId id="295" r:id="rId34"/>
    <p:sldId id="296" r:id="rId35"/>
    <p:sldId id="294" r:id="rId36"/>
    <p:sldId id="300" r:id="rId37"/>
    <p:sldId id="265" r:id="rId38"/>
    <p:sldId id="256"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04D"/>
    <a:srgbClr val="B7A6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67965" autoAdjust="0"/>
  </p:normalViewPr>
  <p:slideViewPr>
    <p:cSldViewPr snapToGrid="0" snapToObjects="1">
      <p:cViewPr varScale="1">
        <p:scale>
          <a:sx n="109" d="100"/>
          <a:sy n="109" d="100"/>
        </p:scale>
        <p:origin x="614" y="82"/>
      </p:cViewPr>
      <p:guideLst>
        <p:guide orient="horz" pos="162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0:07:08.41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1,'15158'0,"-15141"0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4:13:45.97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20 0,'-3'0,"-2"0,0 0,1 0,2 0,4 0,2 0,4 0,0 0,-1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4:13:48.41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0,'906'0,"-893"0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4:14:10.66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0,'21426'0,"-21422"0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4:14:20.74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0,'3486'0,"-3464"0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4:15:34.13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1,'12080'0,"-12062"0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4:15:48.88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1,'11255'0,"-11237"0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4:15:50.26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4:16:02.32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0,'4939'0,"-4922"0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4:16:16.71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4:16:23.04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1,'14127'0,"-14110"0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0:07:23.49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1,'13679'0,"-13665"0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4:16:27.67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1,'3'0,"2"0,-1 0,0 0,2 0,0 0,-1 0,-1 0,-1 0,2 0,0 0,0 0,-2 0,-1 0,0 0,2 0,0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4:16:45.90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0,'7870'0,"-7853"0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6:55:47.73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0,'21019'0,"-21005"0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6:55:58.7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0,'14022'0,"-14004"0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6:56:39.08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1,'14684'0,"-14667"0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6:56:40.43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1,'79'0,"-76"0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6:56:48.41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0,'5866'0,"-5849"0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6:57:19.29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0,'4129'0,"-4116"0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0:16:27.06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0,'12391'0,"-12374"0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0:16:34.29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0,'3635'0,"-3617"0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0:16:46.54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0,'9106'0,"-9088"0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0:16:47.65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0,'4'0,"0"0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0:22:56.12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0,'7435'0,"-7418"0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0:23:03.19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0,'7414'0,"-7396"0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9T04:13:36.96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1,'4090'0,"-4072"0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979849-199F-C946-8D36-E96ED964B1DD}" type="datetimeFigureOut">
              <a:rPr lang="en-US" smtClean="0"/>
              <a:t>5/15/2023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51A84-AAE6-3E49-B8DF-18988CFF72C9}" type="slidenum">
              <a:rPr lang="en-US" smtClean="0"/>
              <a:t>‹#›</a:t>
            </a:fld>
            <a:endParaRPr lang="en-US"/>
          </a:p>
        </p:txBody>
      </p:sp>
    </p:spTree>
    <p:extLst>
      <p:ext uri="{BB962C8B-B14F-4D97-AF65-F5344CB8AC3E}">
        <p14:creationId xmlns:p14="http://schemas.microsoft.com/office/powerpoint/2010/main" val="2858373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FA51A84-AAE6-3E49-B8DF-18988CFF72C9}" type="slidenum">
              <a:rPr lang="en-US" smtClean="0"/>
              <a:t>10</a:t>
            </a:fld>
            <a:endParaRPr lang="en-US"/>
          </a:p>
        </p:txBody>
      </p:sp>
    </p:spTree>
    <p:extLst>
      <p:ext uri="{BB962C8B-B14F-4D97-AF65-F5344CB8AC3E}">
        <p14:creationId xmlns:p14="http://schemas.microsoft.com/office/powerpoint/2010/main" val="2218497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FA51A84-AAE6-3E49-B8DF-18988CFF72C9}" type="slidenum">
              <a:rPr lang="en-US" smtClean="0"/>
              <a:t>27</a:t>
            </a:fld>
            <a:endParaRPr lang="en-US"/>
          </a:p>
        </p:txBody>
      </p:sp>
    </p:spTree>
    <p:extLst>
      <p:ext uri="{BB962C8B-B14F-4D97-AF65-F5344CB8AC3E}">
        <p14:creationId xmlns:p14="http://schemas.microsoft.com/office/powerpoint/2010/main" val="667183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FA51A84-AAE6-3E49-B8DF-18988CFF72C9}" type="slidenum">
              <a:rPr lang="en-US" smtClean="0"/>
              <a:t>28</a:t>
            </a:fld>
            <a:endParaRPr lang="en-US"/>
          </a:p>
        </p:txBody>
      </p:sp>
    </p:spTree>
    <p:extLst>
      <p:ext uri="{BB962C8B-B14F-4D97-AF65-F5344CB8AC3E}">
        <p14:creationId xmlns:p14="http://schemas.microsoft.com/office/powerpoint/2010/main" val="2915986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FA51A84-AAE6-3E49-B8DF-18988CFF72C9}" type="slidenum">
              <a:rPr lang="en-US" smtClean="0"/>
              <a:t>31</a:t>
            </a:fld>
            <a:endParaRPr lang="en-US"/>
          </a:p>
        </p:txBody>
      </p:sp>
    </p:spTree>
    <p:extLst>
      <p:ext uri="{BB962C8B-B14F-4D97-AF65-F5344CB8AC3E}">
        <p14:creationId xmlns:p14="http://schemas.microsoft.com/office/powerpoint/2010/main" val="3186727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FA51A84-AAE6-3E49-B8DF-18988CFF72C9}" type="slidenum">
              <a:rPr lang="en-US" smtClean="0"/>
              <a:t>32</a:t>
            </a:fld>
            <a:endParaRPr lang="en-US"/>
          </a:p>
        </p:txBody>
      </p:sp>
    </p:spTree>
    <p:extLst>
      <p:ext uri="{BB962C8B-B14F-4D97-AF65-F5344CB8AC3E}">
        <p14:creationId xmlns:p14="http://schemas.microsoft.com/office/powerpoint/2010/main" val="3502990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FA51A84-AAE6-3E49-B8DF-18988CFF72C9}" type="slidenum">
              <a:rPr lang="en-US" smtClean="0"/>
              <a:t>16</a:t>
            </a:fld>
            <a:endParaRPr lang="en-US"/>
          </a:p>
        </p:txBody>
      </p:sp>
    </p:spTree>
    <p:extLst>
      <p:ext uri="{BB962C8B-B14F-4D97-AF65-F5344CB8AC3E}">
        <p14:creationId xmlns:p14="http://schemas.microsoft.com/office/powerpoint/2010/main" val="3639756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FA51A84-AAE6-3E49-B8DF-18988CFF72C9}" type="slidenum">
              <a:rPr lang="en-US" smtClean="0"/>
              <a:t>17</a:t>
            </a:fld>
            <a:endParaRPr lang="en-US"/>
          </a:p>
        </p:txBody>
      </p:sp>
    </p:spTree>
    <p:extLst>
      <p:ext uri="{BB962C8B-B14F-4D97-AF65-F5344CB8AC3E}">
        <p14:creationId xmlns:p14="http://schemas.microsoft.com/office/powerpoint/2010/main" val="396701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FA51A84-AAE6-3E49-B8DF-18988CFF72C9}" type="slidenum">
              <a:rPr lang="en-US" smtClean="0"/>
              <a:t>19</a:t>
            </a:fld>
            <a:endParaRPr lang="en-US"/>
          </a:p>
        </p:txBody>
      </p:sp>
    </p:spTree>
    <p:extLst>
      <p:ext uri="{BB962C8B-B14F-4D97-AF65-F5344CB8AC3E}">
        <p14:creationId xmlns:p14="http://schemas.microsoft.com/office/powerpoint/2010/main" val="2292832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FA51A84-AAE6-3E49-B8DF-18988CFF72C9}" type="slidenum">
              <a:rPr lang="en-US" smtClean="0"/>
              <a:t>22</a:t>
            </a:fld>
            <a:endParaRPr lang="en-US"/>
          </a:p>
        </p:txBody>
      </p:sp>
    </p:spTree>
    <p:extLst>
      <p:ext uri="{BB962C8B-B14F-4D97-AF65-F5344CB8AC3E}">
        <p14:creationId xmlns:p14="http://schemas.microsoft.com/office/powerpoint/2010/main" val="918056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FA51A84-AAE6-3E49-B8DF-18988CFF72C9}" type="slidenum">
              <a:rPr lang="en-US" smtClean="0"/>
              <a:t>23</a:t>
            </a:fld>
            <a:endParaRPr lang="en-US"/>
          </a:p>
        </p:txBody>
      </p:sp>
    </p:spTree>
    <p:extLst>
      <p:ext uri="{BB962C8B-B14F-4D97-AF65-F5344CB8AC3E}">
        <p14:creationId xmlns:p14="http://schemas.microsoft.com/office/powerpoint/2010/main" val="2138059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FA51A84-AAE6-3E49-B8DF-18988CFF72C9}" type="slidenum">
              <a:rPr lang="en-US" smtClean="0"/>
              <a:t>24</a:t>
            </a:fld>
            <a:endParaRPr lang="en-US"/>
          </a:p>
        </p:txBody>
      </p:sp>
    </p:spTree>
    <p:extLst>
      <p:ext uri="{BB962C8B-B14F-4D97-AF65-F5344CB8AC3E}">
        <p14:creationId xmlns:p14="http://schemas.microsoft.com/office/powerpoint/2010/main" val="3440700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FA51A84-AAE6-3E49-B8DF-18988CFF72C9}" type="slidenum">
              <a:rPr lang="en-US" smtClean="0"/>
              <a:t>25</a:t>
            </a:fld>
            <a:endParaRPr lang="en-US"/>
          </a:p>
        </p:txBody>
      </p:sp>
    </p:spTree>
    <p:extLst>
      <p:ext uri="{BB962C8B-B14F-4D97-AF65-F5344CB8AC3E}">
        <p14:creationId xmlns:p14="http://schemas.microsoft.com/office/powerpoint/2010/main" val="3539501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FA51A84-AAE6-3E49-B8DF-18988CFF72C9}" type="slidenum">
              <a:rPr lang="en-US" smtClean="0"/>
              <a:t>26</a:t>
            </a:fld>
            <a:endParaRPr lang="en-US"/>
          </a:p>
        </p:txBody>
      </p:sp>
    </p:spTree>
    <p:extLst>
      <p:ext uri="{BB962C8B-B14F-4D97-AF65-F5344CB8AC3E}">
        <p14:creationId xmlns:p14="http://schemas.microsoft.com/office/powerpoint/2010/main" val="662253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136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67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4200" y="618555"/>
            <a:ext cx="5562600" cy="993070"/>
          </a:xfrm>
          <a:prstGeom prst="rect">
            <a:avLst/>
          </a:prstGeom>
        </p:spPr>
        <p:txBody>
          <a:bodyPr/>
          <a:lstStyle>
            <a:lvl1pPr>
              <a:defRPr sz="4800"/>
            </a:lvl1pPr>
          </a:lstStyle>
          <a:p>
            <a:r>
              <a:rPr lang="en-AU" dirty="0"/>
              <a:t>Headline</a:t>
            </a:r>
            <a:r>
              <a:rPr lang="mr-IN" dirty="0"/>
              <a:t>…</a:t>
            </a:r>
            <a:endParaRPr lang="en-US" dirty="0"/>
          </a:p>
        </p:txBody>
      </p:sp>
      <p:sp>
        <p:nvSpPr>
          <p:cNvPr id="8" name="Text Placeholder 2"/>
          <p:cNvSpPr>
            <a:spLocks noGrp="1"/>
          </p:cNvSpPr>
          <p:nvPr>
            <p:ph idx="1" hasCustomPrompt="1"/>
          </p:nvPr>
        </p:nvSpPr>
        <p:spPr>
          <a:xfrm>
            <a:off x="3124200" y="2063982"/>
            <a:ext cx="8229600" cy="1990866"/>
          </a:xfrm>
          <a:prstGeom prst="rect">
            <a:avLst/>
          </a:prstGeom>
        </p:spPr>
        <p:txBody>
          <a:bodyPr vert="horz" lIns="91440" tIns="45720" rIns="91440" bIns="45720" rtlCol="0">
            <a:normAutofit/>
          </a:bodyPr>
          <a:lstStyle>
            <a:lvl1pPr marL="140400" indent="-140400">
              <a:spcBef>
                <a:spcPts val="0"/>
              </a:spcBef>
              <a:buClr>
                <a:srgbClr val="B7A693"/>
              </a:buClr>
              <a:defRPr sz="2000">
                <a:solidFill>
                  <a:srgbClr val="000000"/>
                </a:solidFill>
              </a:defRPr>
            </a:lvl1pPr>
            <a:lvl2pPr>
              <a:buClr>
                <a:srgbClr val="B7A693"/>
              </a:buClr>
              <a:defRPr sz="1800">
                <a:solidFill>
                  <a:srgbClr val="000000"/>
                </a:solidFill>
              </a:defRPr>
            </a:lvl2pPr>
            <a:lvl3pPr>
              <a:buClr>
                <a:srgbClr val="B7A693"/>
              </a:buClr>
              <a:defRPr sz="1400">
                <a:solidFill>
                  <a:srgbClr val="000000"/>
                </a:solidFill>
              </a:defRPr>
            </a:lvl3pPr>
            <a:lvl4pPr>
              <a:buClr>
                <a:srgbClr val="B7A693"/>
              </a:buClr>
              <a:defRPr sz="1400">
                <a:solidFill>
                  <a:srgbClr val="000000"/>
                </a:solidFill>
              </a:defRPr>
            </a:lvl4pPr>
            <a:lvl5pPr>
              <a:buClr>
                <a:srgbClr val="B7A693"/>
              </a:buClr>
              <a:defRPr sz="1200">
                <a:solidFill>
                  <a:srgbClr val="000000"/>
                </a:solidFill>
              </a:defRPr>
            </a:lvl5pPr>
          </a:lstStyle>
          <a:p>
            <a:pPr lvl="0"/>
            <a:r>
              <a:rPr lang="en-AU" dirty="0"/>
              <a:t>Bullet Points 20 </a:t>
            </a:r>
            <a:r>
              <a:rPr lang="en-AU" dirty="0" err="1"/>
              <a:t>pt</a:t>
            </a:r>
            <a:endParaRPr lang="en-AU" dirty="0"/>
          </a:p>
          <a:p>
            <a:pPr lvl="0"/>
            <a:r>
              <a:rPr lang="en-AU" dirty="0"/>
              <a:t>Bullet Points bullet points </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0406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2580" y="558832"/>
            <a:ext cx="5562600" cy="993070"/>
          </a:xfrm>
          <a:prstGeom prst="rect">
            <a:avLst/>
          </a:prstGeom>
        </p:spPr>
        <p:txBody>
          <a:bodyPr/>
          <a:lstStyle>
            <a:lvl1pPr>
              <a:defRPr sz="4800"/>
            </a:lvl1pPr>
          </a:lstStyle>
          <a:p>
            <a:r>
              <a:rPr lang="en-AU" dirty="0"/>
              <a:t>Headline</a:t>
            </a:r>
            <a:r>
              <a:rPr lang="mr-IN" dirty="0"/>
              <a:t>…</a:t>
            </a:r>
            <a:endParaRPr lang="en-US" dirty="0"/>
          </a:p>
        </p:txBody>
      </p:sp>
      <p:sp>
        <p:nvSpPr>
          <p:cNvPr id="8" name="Text Placeholder 2"/>
          <p:cNvSpPr>
            <a:spLocks noGrp="1"/>
          </p:cNvSpPr>
          <p:nvPr>
            <p:ph idx="1" hasCustomPrompt="1"/>
          </p:nvPr>
        </p:nvSpPr>
        <p:spPr>
          <a:xfrm>
            <a:off x="532580" y="2004259"/>
            <a:ext cx="3425764" cy="1805622"/>
          </a:xfrm>
          <a:prstGeom prst="rect">
            <a:avLst/>
          </a:prstGeom>
        </p:spPr>
        <p:txBody>
          <a:bodyPr vert="horz" lIns="91440" tIns="45720" rIns="91440" bIns="45720" rtlCol="0">
            <a:normAutofit/>
          </a:bodyPr>
          <a:lstStyle>
            <a:lvl1pPr marL="140400" indent="-140400">
              <a:spcBef>
                <a:spcPts val="700"/>
              </a:spcBef>
              <a:buClr>
                <a:srgbClr val="B7A693"/>
              </a:buClr>
              <a:buFont typeface="Arial"/>
              <a:buChar char="•"/>
              <a:defRPr sz="2000" b="0" baseline="0">
                <a:solidFill>
                  <a:srgbClr val="2D204D"/>
                </a:solidFill>
              </a:defRPr>
            </a:lvl1pPr>
            <a:lvl2pPr marL="285750" indent="-285750">
              <a:buClr>
                <a:srgbClr val="B7A693"/>
              </a:buClr>
              <a:buFont typeface="Arial"/>
              <a:buChar char="•"/>
              <a:defRPr sz="1800">
                <a:solidFill>
                  <a:srgbClr val="000000"/>
                </a:solidFill>
              </a:defRPr>
            </a:lvl2pPr>
            <a:lvl3pPr marL="285750" indent="-285750">
              <a:buClr>
                <a:srgbClr val="B7A693"/>
              </a:buClr>
              <a:buFont typeface="Arial"/>
              <a:buChar char="•"/>
              <a:defRPr sz="1400">
                <a:solidFill>
                  <a:srgbClr val="000000"/>
                </a:solidFill>
              </a:defRPr>
            </a:lvl3pPr>
            <a:lvl4pPr marL="285750" indent="-285750">
              <a:buClr>
                <a:srgbClr val="B7A693"/>
              </a:buClr>
              <a:buFont typeface="Arial"/>
              <a:buChar char="•"/>
              <a:defRPr sz="1400" baseline="0">
                <a:solidFill>
                  <a:srgbClr val="000000"/>
                </a:solidFill>
              </a:defRPr>
            </a:lvl4pPr>
            <a:lvl5pPr marL="171450" indent="-171450">
              <a:buClr>
                <a:srgbClr val="B7A693"/>
              </a:buClr>
              <a:buFont typeface="Arial"/>
              <a:buChar char="•"/>
              <a:defRPr sz="1200">
                <a:solidFill>
                  <a:srgbClr val="000000"/>
                </a:solidFill>
              </a:defRPr>
            </a:lvl5pPr>
          </a:lstStyle>
          <a:p>
            <a:pPr lvl="0"/>
            <a:r>
              <a:rPr lang="en-AU" dirty="0"/>
              <a:t>Bullet Points 20 </a:t>
            </a:r>
            <a:r>
              <a:rPr lang="en-AU" dirty="0" err="1"/>
              <a:t>ptdlskfjlaskdfjlsdk</a:t>
            </a:r>
            <a:endParaRPr lang="en-AU" dirty="0"/>
          </a:p>
          <a:p>
            <a:pPr lvl="0"/>
            <a:r>
              <a:rPr lang="en-AU" dirty="0"/>
              <a:t>Bullet Points bullet points </a:t>
            </a:r>
          </a:p>
          <a:p>
            <a:pPr lvl="0"/>
            <a:r>
              <a:rPr lang="en-AU" dirty="0"/>
              <a:t>Bullet Point</a:t>
            </a:r>
          </a:p>
        </p:txBody>
      </p:sp>
      <p:sp>
        <p:nvSpPr>
          <p:cNvPr id="10" name="Text Placeholder 2"/>
          <p:cNvSpPr>
            <a:spLocks noGrp="1"/>
          </p:cNvSpPr>
          <p:nvPr>
            <p:ph idx="10" hasCustomPrompt="1"/>
          </p:nvPr>
        </p:nvSpPr>
        <p:spPr>
          <a:xfrm>
            <a:off x="4688452" y="2004259"/>
            <a:ext cx="3425764" cy="1805622"/>
          </a:xfrm>
          <a:prstGeom prst="rect">
            <a:avLst/>
          </a:prstGeom>
        </p:spPr>
        <p:txBody>
          <a:bodyPr vert="horz" lIns="91440" tIns="45720" rIns="91440" bIns="45720" rtlCol="0">
            <a:normAutofit/>
          </a:bodyPr>
          <a:lstStyle>
            <a:lvl1pPr marL="140400" indent="-140400">
              <a:spcBef>
                <a:spcPts val="700"/>
              </a:spcBef>
              <a:buClr>
                <a:srgbClr val="B7A693"/>
              </a:buClr>
              <a:buFont typeface="Arial"/>
              <a:buChar char="•"/>
              <a:defRPr sz="2000" b="0" baseline="0">
                <a:solidFill>
                  <a:srgbClr val="2D204D"/>
                </a:solidFill>
              </a:defRPr>
            </a:lvl1pPr>
            <a:lvl2pPr marL="285750" indent="-285750">
              <a:buClr>
                <a:srgbClr val="B7A693"/>
              </a:buClr>
              <a:buFont typeface="Arial"/>
              <a:buChar char="•"/>
              <a:defRPr sz="1800">
                <a:solidFill>
                  <a:srgbClr val="000000"/>
                </a:solidFill>
              </a:defRPr>
            </a:lvl2pPr>
            <a:lvl3pPr marL="285750" indent="-285750">
              <a:buClr>
                <a:srgbClr val="B7A693"/>
              </a:buClr>
              <a:buFont typeface="Arial"/>
              <a:buChar char="•"/>
              <a:defRPr sz="1400">
                <a:solidFill>
                  <a:srgbClr val="000000"/>
                </a:solidFill>
              </a:defRPr>
            </a:lvl3pPr>
            <a:lvl4pPr marL="285750" indent="-285750">
              <a:buClr>
                <a:srgbClr val="B7A693"/>
              </a:buClr>
              <a:buFont typeface="Arial"/>
              <a:buChar char="•"/>
              <a:defRPr sz="1400" baseline="0">
                <a:solidFill>
                  <a:srgbClr val="000000"/>
                </a:solidFill>
              </a:defRPr>
            </a:lvl4pPr>
            <a:lvl5pPr marL="171450" indent="-171450">
              <a:buClr>
                <a:srgbClr val="B7A693"/>
              </a:buClr>
              <a:buFont typeface="Arial"/>
              <a:buChar char="•"/>
              <a:defRPr sz="1200">
                <a:solidFill>
                  <a:srgbClr val="000000"/>
                </a:solidFill>
              </a:defRPr>
            </a:lvl5pPr>
          </a:lstStyle>
          <a:p>
            <a:pPr lvl="0"/>
            <a:r>
              <a:rPr lang="en-AU" dirty="0"/>
              <a:t>Bullet Points 20 </a:t>
            </a:r>
            <a:r>
              <a:rPr lang="en-AU" dirty="0" err="1"/>
              <a:t>pt</a:t>
            </a:r>
            <a:endParaRPr lang="en-AU" dirty="0"/>
          </a:p>
          <a:p>
            <a:pPr lvl="0"/>
            <a:r>
              <a:rPr lang="en-AU" dirty="0"/>
              <a:t>Bullet Points bullet points </a:t>
            </a:r>
          </a:p>
          <a:p>
            <a:pPr lvl="0"/>
            <a:r>
              <a:rPr lang="en-AU" dirty="0"/>
              <a:t>Bullet Point</a:t>
            </a:r>
          </a:p>
        </p:txBody>
      </p:sp>
      <p:sp>
        <p:nvSpPr>
          <p:cNvPr id="15" name="Text Placeholder 2">
            <a:extLst>
              <a:ext uri="{FF2B5EF4-FFF2-40B4-BE49-F238E27FC236}">
                <a16:creationId xmlns:a16="http://schemas.microsoft.com/office/drawing/2014/main" id="{CEDC365E-4FED-2942-B24E-BCE469668C00}"/>
              </a:ext>
            </a:extLst>
          </p:cNvPr>
          <p:cNvSpPr>
            <a:spLocks noGrp="1"/>
          </p:cNvSpPr>
          <p:nvPr>
            <p:ph idx="12" hasCustomPrompt="1"/>
          </p:nvPr>
        </p:nvSpPr>
        <p:spPr>
          <a:xfrm>
            <a:off x="532580" y="4382049"/>
            <a:ext cx="3425764" cy="405238"/>
          </a:xfrm>
          <a:prstGeom prst="rect">
            <a:avLst/>
          </a:prstGeom>
        </p:spPr>
        <p:txBody>
          <a:bodyPr vert="horz" lIns="91440" tIns="45720" rIns="91440" bIns="45720" rtlCol="0">
            <a:normAutofit/>
          </a:bodyPr>
          <a:lstStyle>
            <a:lvl1pPr marL="0" indent="0">
              <a:spcBef>
                <a:spcPts val="700"/>
              </a:spcBef>
              <a:buClr>
                <a:srgbClr val="B7A693"/>
              </a:buClr>
              <a:buFont typeface="Arial"/>
              <a:buNone/>
              <a:defRPr sz="2000" b="1" baseline="0">
                <a:solidFill>
                  <a:srgbClr val="2D204D"/>
                </a:solidFill>
              </a:defRPr>
            </a:lvl1pPr>
            <a:lvl2pPr marL="285750" indent="-285750">
              <a:buClr>
                <a:srgbClr val="B7A693"/>
              </a:buClr>
              <a:buFont typeface="Arial"/>
              <a:buChar char="•"/>
              <a:defRPr sz="1800">
                <a:solidFill>
                  <a:srgbClr val="000000"/>
                </a:solidFill>
              </a:defRPr>
            </a:lvl2pPr>
            <a:lvl3pPr marL="285750" indent="-285750">
              <a:buClr>
                <a:srgbClr val="B7A693"/>
              </a:buClr>
              <a:buFont typeface="Arial"/>
              <a:buChar char="•"/>
              <a:defRPr sz="1400">
                <a:solidFill>
                  <a:srgbClr val="000000"/>
                </a:solidFill>
              </a:defRPr>
            </a:lvl3pPr>
            <a:lvl4pPr marL="285750" indent="-285750">
              <a:buClr>
                <a:srgbClr val="B7A693"/>
              </a:buClr>
              <a:buFont typeface="Arial"/>
              <a:buChar char="•"/>
              <a:defRPr sz="1400" baseline="0">
                <a:solidFill>
                  <a:srgbClr val="000000"/>
                </a:solidFill>
              </a:defRPr>
            </a:lvl4pPr>
            <a:lvl5pPr marL="171450" indent="-171450">
              <a:buClr>
                <a:srgbClr val="B7A693"/>
              </a:buClr>
              <a:buFont typeface="Arial"/>
              <a:buChar char="•"/>
              <a:defRPr sz="1200">
                <a:solidFill>
                  <a:srgbClr val="000000"/>
                </a:solidFill>
              </a:defRPr>
            </a:lvl5pPr>
          </a:lstStyle>
          <a:p>
            <a:pPr lvl="0"/>
            <a:r>
              <a:rPr lang="en-AU" dirty="0"/>
              <a:t>Slide show topic here</a:t>
            </a:r>
          </a:p>
        </p:txBody>
      </p:sp>
    </p:spTree>
    <p:extLst>
      <p:ext uri="{BB962C8B-B14F-4D97-AF65-F5344CB8AC3E}">
        <p14:creationId xmlns:p14="http://schemas.microsoft.com/office/powerpoint/2010/main" val="266180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967" y="713548"/>
            <a:ext cx="5181803" cy="859398"/>
          </a:xfrm>
          <a:prstGeom prst="rect">
            <a:avLst/>
          </a:prstGeom>
        </p:spPr>
        <p:txBody>
          <a:bodyPr/>
          <a:lstStyle>
            <a:lvl1pPr>
              <a:defRPr sz="4800"/>
            </a:lvl1pPr>
          </a:lstStyle>
          <a:p>
            <a:r>
              <a:rPr lang="en-AU" dirty="0"/>
              <a:t>Headline</a:t>
            </a:r>
            <a:r>
              <a:rPr lang="mr-IN" dirty="0"/>
              <a:t>…</a:t>
            </a:r>
            <a:endParaRPr lang="en-US" dirty="0"/>
          </a:p>
        </p:txBody>
      </p:sp>
      <p:sp>
        <p:nvSpPr>
          <p:cNvPr id="8" name="Text Placeholder 2"/>
          <p:cNvSpPr>
            <a:spLocks noGrp="1"/>
          </p:cNvSpPr>
          <p:nvPr>
            <p:ph idx="1" hasCustomPrompt="1"/>
          </p:nvPr>
        </p:nvSpPr>
        <p:spPr>
          <a:xfrm>
            <a:off x="532580" y="2261518"/>
            <a:ext cx="4753808" cy="1149392"/>
          </a:xfrm>
          <a:prstGeom prst="rect">
            <a:avLst/>
          </a:prstGeom>
        </p:spPr>
        <p:txBody>
          <a:bodyPr vert="horz" lIns="91440" tIns="45720" rIns="91440" bIns="45720" rtlCol="0">
            <a:normAutofit/>
          </a:bodyPr>
          <a:lstStyle>
            <a:lvl1pPr marL="140400" indent="-140400">
              <a:spcBef>
                <a:spcPts val="700"/>
              </a:spcBef>
              <a:buClr>
                <a:srgbClr val="B7A693"/>
              </a:buClr>
              <a:buFont typeface="Arial"/>
              <a:buChar char="•"/>
              <a:defRPr sz="1400" b="0" baseline="0">
                <a:solidFill>
                  <a:schemeClr val="bg1"/>
                </a:solidFill>
              </a:defRPr>
            </a:lvl1pPr>
            <a:lvl2pPr marL="285750" indent="-285750">
              <a:buClr>
                <a:srgbClr val="B7A693"/>
              </a:buClr>
              <a:buFont typeface="Arial"/>
              <a:buChar char="•"/>
              <a:defRPr sz="1800">
                <a:solidFill>
                  <a:srgbClr val="000000"/>
                </a:solidFill>
              </a:defRPr>
            </a:lvl2pPr>
            <a:lvl3pPr marL="285750" indent="-285750">
              <a:buClr>
                <a:srgbClr val="B7A693"/>
              </a:buClr>
              <a:buFont typeface="Arial"/>
              <a:buChar char="•"/>
              <a:defRPr sz="1400">
                <a:solidFill>
                  <a:srgbClr val="000000"/>
                </a:solidFill>
              </a:defRPr>
            </a:lvl3pPr>
            <a:lvl4pPr marL="285750" indent="-285750">
              <a:buClr>
                <a:srgbClr val="B7A693"/>
              </a:buClr>
              <a:buFont typeface="Arial"/>
              <a:buChar char="•"/>
              <a:defRPr sz="1400" baseline="0">
                <a:solidFill>
                  <a:srgbClr val="000000"/>
                </a:solidFill>
              </a:defRPr>
            </a:lvl4pPr>
            <a:lvl5pPr marL="171450" indent="-171450">
              <a:buClr>
                <a:srgbClr val="B7A693"/>
              </a:buClr>
              <a:buFont typeface="Arial"/>
              <a:buChar char="•"/>
              <a:defRPr sz="1200">
                <a:solidFill>
                  <a:srgbClr val="000000"/>
                </a:solidFill>
              </a:defRPr>
            </a:lvl5pPr>
          </a:lstStyle>
          <a:p>
            <a:pPr lvl="0"/>
            <a:r>
              <a:rPr lang="en-AU" dirty="0"/>
              <a:t>Bullet Points 14 </a:t>
            </a:r>
            <a:r>
              <a:rPr lang="en-AU" dirty="0" err="1"/>
              <a:t>ptdlskfjlaskdfjlsdk</a:t>
            </a:r>
            <a:endParaRPr lang="en-AU" dirty="0"/>
          </a:p>
          <a:p>
            <a:pPr lvl="0"/>
            <a:r>
              <a:rPr lang="en-AU" dirty="0"/>
              <a:t>Bullet Points bullet points </a:t>
            </a:r>
          </a:p>
          <a:p>
            <a:pPr lvl="0"/>
            <a:r>
              <a:rPr lang="en-AU" dirty="0"/>
              <a:t>Bullet Point</a:t>
            </a:r>
          </a:p>
        </p:txBody>
      </p:sp>
      <p:sp>
        <p:nvSpPr>
          <p:cNvPr id="10" name="Picture Placeholder 7"/>
          <p:cNvSpPr>
            <a:spLocks noGrp="1"/>
          </p:cNvSpPr>
          <p:nvPr>
            <p:ph type="pic" sz="quarter" idx="14" hasCustomPrompt="1"/>
          </p:nvPr>
        </p:nvSpPr>
        <p:spPr>
          <a:xfrm>
            <a:off x="6398894" y="802954"/>
            <a:ext cx="2394792" cy="2531850"/>
          </a:xfrm>
          <a:prstGeom prst="rect">
            <a:avLst/>
          </a:prstGeom>
          <a:solidFill>
            <a:schemeClr val="bg1">
              <a:lumMod val="75000"/>
              <a:lumOff val="25000"/>
            </a:schemeClr>
          </a:solidFill>
          <a:ln w="88900">
            <a:solidFill>
              <a:schemeClr val="bg1"/>
            </a:solidFill>
            <a:miter lim="800000"/>
          </a:ln>
          <a:effectLst>
            <a:outerShdw blurRad="127000" dir="21300000" sx="102000" sy="102000" algn="ctr" rotWithShape="0">
              <a:schemeClr val="bg1">
                <a:lumMod val="75000"/>
                <a:alpha val="40000"/>
              </a:schemeClr>
            </a:outerShdw>
          </a:effectLst>
        </p:spPr>
        <p:txBody>
          <a:bodyPr/>
          <a:lstStyle>
            <a:lvl1pPr>
              <a:buFont typeface="Arial" pitchFamily="34" charset="0"/>
              <a:buNone/>
              <a:defRPr/>
            </a:lvl1pPr>
          </a:lstStyle>
          <a:p>
            <a:r>
              <a:rPr lang="en-AU" dirty="0"/>
              <a:t>Drag picture to placeholder or click icon to </a:t>
            </a:r>
            <a:r>
              <a:rPr lang="en-AU" dirty="0" err="1"/>
              <a:t>addç</a:t>
            </a:r>
            <a:endParaRPr dirty="0"/>
          </a:p>
        </p:txBody>
      </p:sp>
      <p:sp>
        <p:nvSpPr>
          <p:cNvPr id="7" name="Text Placeholder 2">
            <a:extLst>
              <a:ext uri="{FF2B5EF4-FFF2-40B4-BE49-F238E27FC236}">
                <a16:creationId xmlns:a16="http://schemas.microsoft.com/office/drawing/2014/main" id="{9158885E-430B-8346-B21F-F16B20F51A67}"/>
              </a:ext>
            </a:extLst>
          </p:cNvPr>
          <p:cNvSpPr>
            <a:spLocks noGrp="1"/>
          </p:cNvSpPr>
          <p:nvPr>
            <p:ph idx="12" hasCustomPrompt="1"/>
          </p:nvPr>
        </p:nvSpPr>
        <p:spPr>
          <a:xfrm>
            <a:off x="532580" y="4382049"/>
            <a:ext cx="3425764" cy="405238"/>
          </a:xfrm>
          <a:prstGeom prst="rect">
            <a:avLst/>
          </a:prstGeom>
        </p:spPr>
        <p:txBody>
          <a:bodyPr vert="horz" lIns="91440" tIns="45720" rIns="91440" bIns="45720" rtlCol="0">
            <a:normAutofit/>
          </a:bodyPr>
          <a:lstStyle>
            <a:lvl1pPr marL="0" indent="0">
              <a:spcBef>
                <a:spcPts val="700"/>
              </a:spcBef>
              <a:buClr>
                <a:srgbClr val="B7A693"/>
              </a:buClr>
              <a:buFont typeface="Arial"/>
              <a:buNone/>
              <a:defRPr sz="2000" b="1" baseline="0">
                <a:solidFill>
                  <a:srgbClr val="2D204D"/>
                </a:solidFill>
              </a:defRPr>
            </a:lvl1pPr>
            <a:lvl2pPr marL="285750" indent="-285750">
              <a:buClr>
                <a:srgbClr val="B7A693"/>
              </a:buClr>
              <a:buFont typeface="Arial"/>
              <a:buChar char="•"/>
              <a:defRPr sz="1800">
                <a:solidFill>
                  <a:srgbClr val="000000"/>
                </a:solidFill>
              </a:defRPr>
            </a:lvl2pPr>
            <a:lvl3pPr marL="285750" indent="-285750">
              <a:buClr>
                <a:srgbClr val="B7A693"/>
              </a:buClr>
              <a:buFont typeface="Arial"/>
              <a:buChar char="•"/>
              <a:defRPr sz="1400">
                <a:solidFill>
                  <a:srgbClr val="000000"/>
                </a:solidFill>
              </a:defRPr>
            </a:lvl3pPr>
            <a:lvl4pPr marL="285750" indent="-285750">
              <a:buClr>
                <a:srgbClr val="B7A693"/>
              </a:buClr>
              <a:buFont typeface="Arial"/>
              <a:buChar char="•"/>
              <a:defRPr sz="1400" baseline="0">
                <a:solidFill>
                  <a:srgbClr val="000000"/>
                </a:solidFill>
              </a:defRPr>
            </a:lvl4pPr>
            <a:lvl5pPr marL="171450" indent="-171450">
              <a:buClr>
                <a:srgbClr val="B7A693"/>
              </a:buClr>
              <a:buFont typeface="Arial"/>
              <a:buChar char="•"/>
              <a:defRPr sz="1200">
                <a:solidFill>
                  <a:srgbClr val="000000"/>
                </a:solidFill>
              </a:defRPr>
            </a:lvl5pPr>
          </a:lstStyle>
          <a:p>
            <a:pPr lvl="0"/>
            <a:r>
              <a:rPr lang="en-AU" dirty="0"/>
              <a:t>Slide show topic here</a:t>
            </a:r>
          </a:p>
        </p:txBody>
      </p:sp>
    </p:spTree>
    <p:extLst>
      <p:ext uri="{BB962C8B-B14F-4D97-AF65-F5344CB8AC3E}">
        <p14:creationId xmlns:p14="http://schemas.microsoft.com/office/powerpoint/2010/main" val="498188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967" y="713548"/>
            <a:ext cx="5181803" cy="859398"/>
          </a:xfrm>
          <a:prstGeom prst="rect">
            <a:avLst/>
          </a:prstGeom>
        </p:spPr>
        <p:txBody>
          <a:bodyPr/>
          <a:lstStyle>
            <a:lvl1pPr>
              <a:defRPr sz="4800"/>
            </a:lvl1pPr>
          </a:lstStyle>
          <a:p>
            <a:r>
              <a:rPr lang="en-AU" dirty="0"/>
              <a:t>Headline</a:t>
            </a:r>
            <a:r>
              <a:rPr lang="mr-IN" dirty="0"/>
              <a:t>…</a:t>
            </a:r>
            <a:endParaRPr lang="en-US" dirty="0"/>
          </a:p>
        </p:txBody>
      </p:sp>
      <p:sp>
        <p:nvSpPr>
          <p:cNvPr id="8" name="Text Placeholder 2"/>
          <p:cNvSpPr>
            <a:spLocks noGrp="1"/>
          </p:cNvSpPr>
          <p:nvPr>
            <p:ph idx="1" hasCustomPrompt="1"/>
          </p:nvPr>
        </p:nvSpPr>
        <p:spPr>
          <a:xfrm>
            <a:off x="532580" y="2261518"/>
            <a:ext cx="4753808" cy="1149392"/>
          </a:xfrm>
          <a:prstGeom prst="rect">
            <a:avLst/>
          </a:prstGeom>
        </p:spPr>
        <p:txBody>
          <a:bodyPr vert="horz" lIns="91440" tIns="45720" rIns="91440" bIns="45720" rtlCol="0">
            <a:normAutofit/>
          </a:bodyPr>
          <a:lstStyle>
            <a:lvl1pPr marL="140400" indent="-140400">
              <a:spcBef>
                <a:spcPts val="700"/>
              </a:spcBef>
              <a:buClr>
                <a:srgbClr val="B7A693"/>
              </a:buClr>
              <a:buFont typeface="Arial"/>
              <a:buChar char="•"/>
              <a:defRPr sz="1400" b="0" baseline="0">
                <a:solidFill>
                  <a:schemeClr val="bg1"/>
                </a:solidFill>
              </a:defRPr>
            </a:lvl1pPr>
            <a:lvl2pPr marL="285750" indent="-285750">
              <a:buClr>
                <a:srgbClr val="B7A693"/>
              </a:buClr>
              <a:buFont typeface="Arial"/>
              <a:buChar char="•"/>
              <a:defRPr sz="1800">
                <a:solidFill>
                  <a:srgbClr val="000000"/>
                </a:solidFill>
              </a:defRPr>
            </a:lvl2pPr>
            <a:lvl3pPr marL="285750" indent="-285750">
              <a:buClr>
                <a:srgbClr val="B7A693"/>
              </a:buClr>
              <a:buFont typeface="Arial"/>
              <a:buChar char="•"/>
              <a:defRPr sz="1400">
                <a:solidFill>
                  <a:srgbClr val="000000"/>
                </a:solidFill>
              </a:defRPr>
            </a:lvl3pPr>
            <a:lvl4pPr marL="285750" indent="-285750">
              <a:buClr>
                <a:srgbClr val="B7A693"/>
              </a:buClr>
              <a:buFont typeface="Arial"/>
              <a:buChar char="•"/>
              <a:defRPr sz="1400" baseline="0">
                <a:solidFill>
                  <a:srgbClr val="000000"/>
                </a:solidFill>
              </a:defRPr>
            </a:lvl4pPr>
            <a:lvl5pPr marL="171450" indent="-171450">
              <a:buClr>
                <a:srgbClr val="B7A693"/>
              </a:buClr>
              <a:buFont typeface="Arial"/>
              <a:buChar char="•"/>
              <a:defRPr sz="1200">
                <a:solidFill>
                  <a:srgbClr val="000000"/>
                </a:solidFill>
              </a:defRPr>
            </a:lvl5pPr>
          </a:lstStyle>
          <a:p>
            <a:pPr lvl="0"/>
            <a:r>
              <a:rPr lang="en-AU" dirty="0"/>
              <a:t>Bullet Points 14 </a:t>
            </a:r>
            <a:r>
              <a:rPr lang="en-AU" dirty="0" err="1"/>
              <a:t>ptdlskfjlaskdfjlsdk</a:t>
            </a:r>
            <a:endParaRPr lang="en-AU" dirty="0"/>
          </a:p>
          <a:p>
            <a:pPr lvl="0"/>
            <a:r>
              <a:rPr lang="en-AU" dirty="0"/>
              <a:t>Bullet Points bullet points </a:t>
            </a:r>
          </a:p>
          <a:p>
            <a:pPr lvl="0"/>
            <a:r>
              <a:rPr lang="en-AU" dirty="0"/>
              <a:t>Bullet Point</a:t>
            </a:r>
          </a:p>
        </p:txBody>
      </p:sp>
      <p:sp>
        <p:nvSpPr>
          <p:cNvPr id="10" name="Picture Placeholder 7"/>
          <p:cNvSpPr>
            <a:spLocks noGrp="1"/>
          </p:cNvSpPr>
          <p:nvPr>
            <p:ph type="pic" sz="quarter" idx="14" hasCustomPrompt="1"/>
          </p:nvPr>
        </p:nvSpPr>
        <p:spPr>
          <a:xfrm>
            <a:off x="6398894" y="802954"/>
            <a:ext cx="2394792" cy="2531850"/>
          </a:xfrm>
          <a:prstGeom prst="rect">
            <a:avLst/>
          </a:prstGeom>
          <a:solidFill>
            <a:schemeClr val="bg1">
              <a:lumMod val="75000"/>
              <a:lumOff val="25000"/>
            </a:schemeClr>
          </a:solidFill>
          <a:ln w="88900">
            <a:solidFill>
              <a:schemeClr val="bg1"/>
            </a:solidFill>
            <a:miter lim="800000"/>
          </a:ln>
          <a:effectLst>
            <a:outerShdw blurRad="127000" dir="21300000" sx="102000" sy="102000" algn="ctr" rotWithShape="0">
              <a:schemeClr val="bg1">
                <a:lumMod val="75000"/>
                <a:alpha val="40000"/>
              </a:schemeClr>
            </a:outerShdw>
          </a:effectLst>
        </p:spPr>
        <p:txBody>
          <a:bodyPr/>
          <a:lstStyle>
            <a:lvl1pPr>
              <a:buFont typeface="Arial" pitchFamily="34" charset="0"/>
              <a:buNone/>
              <a:defRPr/>
            </a:lvl1pPr>
          </a:lstStyle>
          <a:p>
            <a:r>
              <a:rPr lang="en-AU" dirty="0"/>
              <a:t>Drag picture to placeholder or click icon to </a:t>
            </a:r>
            <a:r>
              <a:rPr lang="en-AU" dirty="0" err="1"/>
              <a:t>addç</a:t>
            </a:r>
            <a:endParaRPr dirty="0"/>
          </a:p>
        </p:txBody>
      </p:sp>
    </p:spTree>
    <p:extLst>
      <p:ext uri="{BB962C8B-B14F-4D97-AF65-F5344CB8AC3E}">
        <p14:creationId xmlns:p14="http://schemas.microsoft.com/office/powerpoint/2010/main" val="175869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014171"/>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1" r:id="rId4"/>
    <p:sldLayoutId id="2147483662" r:id="rId5"/>
    <p:sldLayoutId id="2147483664" r:id="rId6"/>
  </p:sldLayoutIdLst>
  <p:txStyles>
    <p:titleStyle>
      <a:lvl1pPr algn="l" defTabSz="457200" rtl="0" eaLnBrk="1" latinLnBrk="0" hangingPunct="1">
        <a:spcBef>
          <a:spcPct val="0"/>
        </a:spcBef>
        <a:buNone/>
        <a:defRPr sz="5400" b="1" i="0" kern="1200">
          <a:solidFill>
            <a:srgbClr val="B7A693"/>
          </a:solidFill>
          <a:latin typeface="Calisto MT"/>
          <a:ea typeface="+mj-ea"/>
          <a:cs typeface="Calisto MT"/>
        </a:defRPr>
      </a:lvl1pPr>
    </p:titleStyle>
    <p:bodyStyle>
      <a:lvl1pPr marL="342900" indent="-342900" algn="l" defTabSz="457200" rtl="0" eaLnBrk="1" latinLnBrk="0" hangingPunct="1">
        <a:spcBef>
          <a:spcPct val="20000"/>
        </a:spcBef>
        <a:buFont typeface="Arial"/>
        <a:buChar char="•"/>
        <a:defRPr sz="2000" kern="1200">
          <a:solidFill>
            <a:srgbClr val="B7A693"/>
          </a:solidFill>
          <a:latin typeface="Calisto MT"/>
          <a:ea typeface="+mn-ea"/>
          <a:cs typeface="Calisto MT"/>
        </a:defRPr>
      </a:lvl1pPr>
      <a:lvl2pPr marL="742950" indent="-285750" algn="l" defTabSz="457200" rtl="0" eaLnBrk="1" latinLnBrk="0" hangingPunct="1">
        <a:spcBef>
          <a:spcPct val="20000"/>
        </a:spcBef>
        <a:buFont typeface="Arial"/>
        <a:buChar char="–"/>
        <a:defRPr sz="1800" kern="1200">
          <a:solidFill>
            <a:schemeClr val="bg1"/>
          </a:solidFill>
          <a:latin typeface="Calisto MT"/>
          <a:ea typeface="+mn-ea"/>
          <a:cs typeface="Calisto MT"/>
        </a:defRPr>
      </a:lvl2pPr>
      <a:lvl3pPr marL="1143000" indent="-228600" algn="l" defTabSz="457200" rtl="0" eaLnBrk="1" latinLnBrk="0" hangingPunct="1">
        <a:spcBef>
          <a:spcPct val="20000"/>
        </a:spcBef>
        <a:buFont typeface="Arial"/>
        <a:buChar char="•"/>
        <a:defRPr sz="1400" kern="1200">
          <a:solidFill>
            <a:schemeClr val="bg1"/>
          </a:solidFill>
          <a:latin typeface="Calisto MT"/>
          <a:ea typeface="+mn-ea"/>
          <a:cs typeface="Calisto MT"/>
        </a:defRPr>
      </a:lvl3pPr>
      <a:lvl4pPr marL="1600200" indent="-228600" algn="l" defTabSz="457200" rtl="0" eaLnBrk="1" latinLnBrk="0" hangingPunct="1">
        <a:spcBef>
          <a:spcPct val="20000"/>
        </a:spcBef>
        <a:buFont typeface="Arial"/>
        <a:buChar char="–"/>
        <a:defRPr sz="1400" kern="1200">
          <a:solidFill>
            <a:schemeClr val="bg1"/>
          </a:solidFill>
          <a:latin typeface="Calisto MT"/>
          <a:ea typeface="+mn-ea"/>
          <a:cs typeface="Calisto MT"/>
        </a:defRPr>
      </a:lvl4pPr>
      <a:lvl5pPr marL="2057400" indent="-228600" algn="l" defTabSz="457200" rtl="0" eaLnBrk="1" latinLnBrk="0" hangingPunct="1">
        <a:spcBef>
          <a:spcPct val="20000"/>
        </a:spcBef>
        <a:buFont typeface="Arial"/>
        <a:buChar char="»"/>
        <a:defRPr sz="1200" kern="1200">
          <a:solidFill>
            <a:schemeClr val="bg1"/>
          </a:solidFill>
          <a:latin typeface="Calisto MT"/>
          <a:ea typeface="+mn-ea"/>
          <a:cs typeface="Calisto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26.png"/><Relationship Id="rId18" Type="http://schemas.openxmlformats.org/officeDocument/2006/relationships/customXml" Target="../ink/ink16.xml"/><Relationship Id="rId26" Type="http://schemas.openxmlformats.org/officeDocument/2006/relationships/image" Target="../media/image32.png"/><Relationship Id="rId3" Type="http://schemas.openxmlformats.org/officeDocument/2006/relationships/image" Target="../media/image20.png"/><Relationship Id="rId21" Type="http://schemas.openxmlformats.org/officeDocument/2006/relationships/image" Target="../media/image30.png"/><Relationship Id="rId7" Type="http://schemas.openxmlformats.org/officeDocument/2006/relationships/image" Target="../media/image23.png"/><Relationship Id="rId12" Type="http://schemas.openxmlformats.org/officeDocument/2006/relationships/customXml" Target="../ink/ink13.xml"/><Relationship Id="rId17" Type="http://schemas.openxmlformats.org/officeDocument/2006/relationships/image" Target="../media/image28.png"/><Relationship Id="rId25" Type="http://schemas.openxmlformats.org/officeDocument/2006/relationships/customXml" Target="../ink/ink20.xml"/><Relationship Id="rId2" Type="http://schemas.openxmlformats.org/officeDocument/2006/relationships/notesSlide" Target="../notesSlides/notesSlide5.xml"/><Relationship Id="rId16" Type="http://schemas.openxmlformats.org/officeDocument/2006/relationships/customXml" Target="../ink/ink15.xml"/><Relationship Id="rId20" Type="http://schemas.openxmlformats.org/officeDocument/2006/relationships/customXml" Target="../ink/ink17.xml"/><Relationship Id="rId1" Type="http://schemas.openxmlformats.org/officeDocument/2006/relationships/slideLayout" Target="../slideLayouts/slideLayout4.xml"/><Relationship Id="rId6" Type="http://schemas.openxmlformats.org/officeDocument/2006/relationships/customXml" Target="../ink/ink10.xml"/><Relationship Id="rId11" Type="http://schemas.openxmlformats.org/officeDocument/2006/relationships/image" Target="../media/image25.png"/><Relationship Id="rId24" Type="http://schemas.openxmlformats.org/officeDocument/2006/relationships/image" Target="../media/image31.png"/><Relationship Id="rId5" Type="http://schemas.openxmlformats.org/officeDocument/2006/relationships/image" Target="../media/image22.png"/><Relationship Id="rId15" Type="http://schemas.openxmlformats.org/officeDocument/2006/relationships/image" Target="../media/image27.png"/><Relationship Id="rId23" Type="http://schemas.openxmlformats.org/officeDocument/2006/relationships/customXml" Target="../ink/ink19.xml"/><Relationship Id="rId28" Type="http://schemas.openxmlformats.org/officeDocument/2006/relationships/image" Target="../media/image33.png"/><Relationship Id="rId10" Type="http://schemas.openxmlformats.org/officeDocument/2006/relationships/customXml" Target="../ink/ink12.xml"/><Relationship Id="rId19" Type="http://schemas.openxmlformats.org/officeDocument/2006/relationships/image" Target="../media/image29.png"/><Relationship Id="rId4" Type="http://schemas.openxmlformats.org/officeDocument/2006/relationships/customXml" Target="../ink/ink9.xml"/><Relationship Id="rId9" Type="http://schemas.openxmlformats.org/officeDocument/2006/relationships/image" Target="../media/image24.png"/><Relationship Id="rId14" Type="http://schemas.openxmlformats.org/officeDocument/2006/relationships/customXml" Target="../ink/ink14.xml"/><Relationship Id="rId22" Type="http://schemas.openxmlformats.org/officeDocument/2006/relationships/customXml" Target="../ink/ink18.xml"/><Relationship Id="rId27" Type="http://schemas.openxmlformats.org/officeDocument/2006/relationships/customXml" Target="../ink/ink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10.png"/><Relationship Id="rId4" Type="http://schemas.openxmlformats.org/officeDocument/2006/relationships/customXml" Target="../ink/ink1.xml"/></Relationships>
</file>

<file path=ppt/slides/_rels/slide30.xml.rels><?xml version="1.0" encoding="UTF-8" standalone="yes"?>
<Relationships xmlns="http://schemas.openxmlformats.org/package/2006/relationships"><Relationship Id="rId3" Type="http://schemas.openxmlformats.org/officeDocument/2006/relationships/hyperlink" Target="https://www.legislation.qld.gov.au/view/html/inforce/current/act-2002-024#sec.43"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customXml" Target="../ink/ink24.xml"/><Relationship Id="rId13" Type="http://schemas.openxmlformats.org/officeDocument/2006/relationships/image" Target="../media/image39.png"/><Relationship Id="rId3" Type="http://schemas.openxmlformats.org/officeDocument/2006/relationships/image" Target="../media/image21.png"/><Relationship Id="rId7" Type="http://schemas.openxmlformats.org/officeDocument/2006/relationships/image" Target="../media/image36.png"/><Relationship Id="rId12" Type="http://schemas.openxmlformats.org/officeDocument/2006/relationships/customXml" Target="../ink/ink26.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customXml" Target="../ink/ink23.xml"/><Relationship Id="rId11" Type="http://schemas.openxmlformats.org/officeDocument/2006/relationships/image" Target="../media/image38.png"/><Relationship Id="rId5" Type="http://schemas.openxmlformats.org/officeDocument/2006/relationships/image" Target="../media/image35.png"/><Relationship Id="rId15" Type="http://schemas.openxmlformats.org/officeDocument/2006/relationships/image" Target="../media/image40.png"/><Relationship Id="rId10" Type="http://schemas.openxmlformats.org/officeDocument/2006/relationships/customXml" Target="../ink/ink25.xml"/><Relationship Id="rId4" Type="http://schemas.openxmlformats.org/officeDocument/2006/relationships/customXml" Target="../ink/ink22.xml"/><Relationship Id="rId9" Type="http://schemas.openxmlformats.org/officeDocument/2006/relationships/image" Target="../media/image37.png"/><Relationship Id="rId14" Type="http://schemas.openxmlformats.org/officeDocument/2006/relationships/customXml" Target="../ink/ink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customXml" Target="../ink/ink4.xm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customXml" Target="../ink/ink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7.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customXml" Target="../ink/ink8.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A27C0-BC07-AC48-BB01-6F28664B3C0A}"/>
              </a:ext>
            </a:extLst>
          </p:cNvPr>
          <p:cNvSpPr txBox="1"/>
          <p:nvPr/>
        </p:nvSpPr>
        <p:spPr>
          <a:xfrm>
            <a:off x="720436" y="430507"/>
            <a:ext cx="7936605" cy="1446550"/>
          </a:xfrm>
          <a:prstGeom prst="rect">
            <a:avLst/>
          </a:prstGeom>
          <a:noFill/>
        </p:spPr>
        <p:txBody>
          <a:bodyPr wrap="square" rtlCol="0">
            <a:spAutoFit/>
          </a:bodyPr>
          <a:lstStyle/>
          <a:p>
            <a:r>
              <a:rPr lang="en-US" sz="4400" b="1" dirty="0">
                <a:solidFill>
                  <a:srgbClr val="B7A693"/>
                </a:solidFill>
                <a:latin typeface="Calisto MT" panose="02040603050505030304" pitchFamily="18" charset="77"/>
              </a:rPr>
              <a:t>Time Limits in Personal Injury Claims – Tricks and Traps </a:t>
            </a:r>
          </a:p>
        </p:txBody>
      </p:sp>
      <p:sp>
        <p:nvSpPr>
          <p:cNvPr id="4" name="TextBox 3">
            <a:extLst>
              <a:ext uri="{FF2B5EF4-FFF2-40B4-BE49-F238E27FC236}">
                <a16:creationId xmlns:a16="http://schemas.microsoft.com/office/drawing/2014/main" id="{BF7F215D-0813-FB4B-9697-581E2F0E792B}"/>
              </a:ext>
            </a:extLst>
          </p:cNvPr>
          <p:cNvSpPr txBox="1"/>
          <p:nvPr/>
        </p:nvSpPr>
        <p:spPr>
          <a:xfrm>
            <a:off x="341971" y="3147358"/>
            <a:ext cx="6319024" cy="1323439"/>
          </a:xfrm>
          <a:prstGeom prst="rect">
            <a:avLst/>
          </a:prstGeom>
          <a:noFill/>
        </p:spPr>
        <p:txBody>
          <a:bodyPr wrap="square" rtlCol="0">
            <a:spAutoFit/>
          </a:bodyPr>
          <a:lstStyle/>
          <a:p>
            <a:pPr>
              <a:buClr>
                <a:srgbClr val="B7A693"/>
              </a:buClr>
            </a:pPr>
            <a:r>
              <a:rPr lang="en-AU" sz="2400" dirty="0">
                <a:solidFill>
                  <a:schemeClr val="bg1"/>
                </a:solidFill>
                <a:latin typeface="Calisto MT" panose="02040603050505030304" pitchFamily="18" charset="77"/>
              </a:rPr>
              <a:t>Beth Rolton, Partner and Cairns Office Leader</a:t>
            </a:r>
          </a:p>
          <a:p>
            <a:pPr>
              <a:buClr>
                <a:srgbClr val="B7A693"/>
              </a:buClr>
            </a:pPr>
            <a:r>
              <a:rPr lang="en-AU" sz="2400" dirty="0">
                <a:solidFill>
                  <a:schemeClr val="bg1"/>
                </a:solidFill>
                <a:latin typeface="Calisto MT" panose="02040603050505030304" pitchFamily="18" charset="77"/>
              </a:rPr>
              <a:t>Travis Schultz and Partners </a:t>
            </a:r>
          </a:p>
          <a:p>
            <a:pPr>
              <a:buClr>
                <a:srgbClr val="B7A693"/>
              </a:buClr>
            </a:pPr>
            <a:r>
              <a:rPr lang="en-AU" sz="1600" dirty="0">
                <a:solidFill>
                  <a:srgbClr val="2D204D"/>
                </a:solidFill>
                <a:latin typeface="Calisto MT" panose="02040603050505030304" pitchFamily="18" charset="77"/>
              </a:rPr>
              <a:t> </a:t>
            </a:r>
          </a:p>
          <a:p>
            <a:pPr>
              <a:buClr>
                <a:srgbClr val="B7A693"/>
              </a:buClr>
            </a:pPr>
            <a:endParaRPr lang="en-AU" sz="1600" dirty="0">
              <a:solidFill>
                <a:schemeClr val="bg1"/>
              </a:solidFill>
              <a:latin typeface="Calisto MT" panose="02040603050505030304" pitchFamily="18" charset="77"/>
            </a:endParaRPr>
          </a:p>
        </p:txBody>
      </p:sp>
    </p:spTree>
    <p:extLst>
      <p:ext uri="{BB962C8B-B14F-4D97-AF65-F5344CB8AC3E}">
        <p14:creationId xmlns:p14="http://schemas.microsoft.com/office/powerpoint/2010/main" val="2481758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A27C0-BC07-AC48-BB01-6F28664B3C0A}"/>
              </a:ext>
            </a:extLst>
          </p:cNvPr>
          <p:cNvSpPr txBox="1"/>
          <p:nvPr/>
        </p:nvSpPr>
        <p:spPr>
          <a:xfrm>
            <a:off x="2535045" y="198706"/>
            <a:ext cx="6393365" cy="954107"/>
          </a:xfrm>
          <a:prstGeom prst="rect">
            <a:avLst/>
          </a:prstGeom>
          <a:noFill/>
        </p:spPr>
        <p:txBody>
          <a:bodyPr wrap="square" rtlCol="0">
            <a:spAutoFit/>
          </a:bodyPr>
          <a:lstStyle/>
          <a:p>
            <a:r>
              <a:rPr lang="en-AU" sz="2800" b="1" dirty="0">
                <a:solidFill>
                  <a:srgbClr val="B7A693"/>
                </a:solidFill>
                <a:latin typeface="Calisto MT" panose="02040603050505030304" pitchFamily="18" charset="77"/>
              </a:rPr>
              <a:t>Claims under the </a:t>
            </a:r>
            <a:r>
              <a:rPr lang="en-AU" sz="2800" b="1" i="1" dirty="0">
                <a:solidFill>
                  <a:srgbClr val="B7A693"/>
                </a:solidFill>
                <a:latin typeface="Calisto MT" panose="02040603050505030304" pitchFamily="18" charset="77"/>
              </a:rPr>
              <a:t>Workers’ Compensation and Rehabilitation Act 2003 </a:t>
            </a:r>
            <a:r>
              <a:rPr lang="en-AU" sz="2800" b="1" dirty="0">
                <a:solidFill>
                  <a:srgbClr val="B7A693"/>
                </a:solidFill>
                <a:latin typeface="Calisto MT" panose="02040603050505030304" pitchFamily="18" charset="77"/>
              </a:rPr>
              <a:t>(WCRA) </a:t>
            </a:r>
            <a:endParaRPr lang="en-US" sz="2800" b="1" dirty="0">
              <a:solidFill>
                <a:srgbClr val="B7A693"/>
              </a:solidFill>
              <a:latin typeface="Calisto MT" panose="02040603050505030304" pitchFamily="18" charset="77"/>
            </a:endParaRPr>
          </a:p>
        </p:txBody>
      </p:sp>
      <p:sp>
        <p:nvSpPr>
          <p:cNvPr id="4" name="TextBox 3">
            <a:extLst>
              <a:ext uri="{FF2B5EF4-FFF2-40B4-BE49-F238E27FC236}">
                <a16:creationId xmlns:a16="http://schemas.microsoft.com/office/drawing/2014/main" id="{BF7F215D-0813-FB4B-9697-581E2F0E792B}"/>
              </a:ext>
            </a:extLst>
          </p:cNvPr>
          <p:cNvSpPr txBox="1"/>
          <p:nvPr/>
        </p:nvSpPr>
        <p:spPr>
          <a:xfrm>
            <a:off x="3327920" y="1651585"/>
            <a:ext cx="5535096" cy="1077218"/>
          </a:xfrm>
          <a:prstGeom prst="rect">
            <a:avLst/>
          </a:prstGeom>
          <a:noFill/>
        </p:spPr>
        <p:txBody>
          <a:bodyPr wrap="square" rtlCol="0">
            <a:spAutoFit/>
          </a:bodyPr>
          <a:lstStyle/>
          <a:p>
            <a:pPr>
              <a:buClr>
                <a:srgbClr val="2D204D"/>
              </a:buClr>
            </a:pPr>
            <a:endParaRPr lang="en-AU" sz="2400" dirty="0">
              <a:solidFill>
                <a:srgbClr val="2D204D"/>
              </a:solidFill>
              <a:latin typeface="Calisto MT" panose="02040603050505030304" pitchFamily="18" charset="77"/>
            </a:endParaRPr>
          </a:p>
          <a:p>
            <a:pPr>
              <a:buClr>
                <a:srgbClr val="B7A693"/>
              </a:buClr>
            </a:pPr>
            <a:endParaRPr lang="en-AU" sz="2400" dirty="0">
              <a:solidFill>
                <a:srgbClr val="2D204D"/>
              </a:solidFill>
              <a:latin typeface="Calisto MT" panose="02040603050505030304" pitchFamily="18" charset="77"/>
            </a:endParaRPr>
          </a:p>
          <a:p>
            <a:pPr>
              <a:buClr>
                <a:srgbClr val="B7A693"/>
              </a:buClr>
            </a:pPr>
            <a:endParaRPr lang="en-AU" sz="1600" dirty="0">
              <a:solidFill>
                <a:srgbClr val="2D204D"/>
              </a:solidFill>
              <a:effectLst/>
              <a:latin typeface="Calisto MT" panose="0204060305050503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CCA2A42-0409-B452-922F-92254C34E770}"/>
              </a:ext>
            </a:extLst>
          </p:cNvPr>
          <p:cNvPicPr>
            <a:picLocks noChangeAspect="1"/>
          </p:cNvPicPr>
          <p:nvPr/>
        </p:nvPicPr>
        <p:blipFill>
          <a:blip r:embed="rId4"/>
          <a:stretch>
            <a:fillRect/>
          </a:stretch>
        </p:blipFill>
        <p:spPr>
          <a:xfrm>
            <a:off x="2858225" y="1374165"/>
            <a:ext cx="5747004" cy="2068068"/>
          </a:xfrm>
          <a:prstGeom prst="rect">
            <a:avLst/>
          </a:prstGeom>
        </p:spPr>
      </p:pic>
    </p:spTree>
    <p:extLst>
      <p:ext uri="{BB962C8B-B14F-4D97-AF65-F5344CB8AC3E}">
        <p14:creationId xmlns:p14="http://schemas.microsoft.com/office/powerpoint/2010/main" val="364356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A27C0-BC07-AC48-BB01-6F28664B3C0A}"/>
              </a:ext>
            </a:extLst>
          </p:cNvPr>
          <p:cNvSpPr txBox="1"/>
          <p:nvPr/>
        </p:nvSpPr>
        <p:spPr>
          <a:xfrm>
            <a:off x="2535045" y="198706"/>
            <a:ext cx="6393365" cy="954107"/>
          </a:xfrm>
          <a:prstGeom prst="rect">
            <a:avLst/>
          </a:prstGeom>
          <a:noFill/>
        </p:spPr>
        <p:txBody>
          <a:bodyPr wrap="square" rtlCol="0">
            <a:spAutoFit/>
          </a:bodyPr>
          <a:lstStyle/>
          <a:p>
            <a:r>
              <a:rPr lang="en-AU" sz="2800" b="1" dirty="0">
                <a:solidFill>
                  <a:srgbClr val="B7A693"/>
                </a:solidFill>
                <a:latin typeface="Calisto MT" panose="02040603050505030304" pitchFamily="18" charset="77"/>
              </a:rPr>
              <a:t>Claims under the </a:t>
            </a:r>
            <a:r>
              <a:rPr lang="en-AU" sz="2800" b="1" i="1" dirty="0">
                <a:solidFill>
                  <a:srgbClr val="B7A693"/>
                </a:solidFill>
                <a:latin typeface="Calisto MT" panose="02040603050505030304" pitchFamily="18" charset="77"/>
              </a:rPr>
              <a:t>Workers’ Compensation and Rehabilitation Act 2003 </a:t>
            </a:r>
            <a:r>
              <a:rPr lang="en-AU" sz="2800" b="1" dirty="0">
                <a:solidFill>
                  <a:srgbClr val="B7A693"/>
                </a:solidFill>
                <a:latin typeface="Calisto MT" panose="02040603050505030304" pitchFamily="18" charset="77"/>
              </a:rPr>
              <a:t>(WCRA) </a:t>
            </a:r>
            <a:endParaRPr lang="en-US" sz="2800" b="1" dirty="0">
              <a:solidFill>
                <a:srgbClr val="B7A693"/>
              </a:solidFill>
              <a:latin typeface="Calisto MT" panose="02040603050505030304" pitchFamily="18" charset="77"/>
            </a:endParaRPr>
          </a:p>
        </p:txBody>
      </p:sp>
      <p:pic>
        <p:nvPicPr>
          <p:cNvPr id="7" name="Content Placeholder 3">
            <a:extLst>
              <a:ext uri="{FF2B5EF4-FFF2-40B4-BE49-F238E27FC236}">
                <a16:creationId xmlns:a16="http://schemas.microsoft.com/office/drawing/2014/main" id="{04C792C1-894D-E8A5-0056-493CBE1FCA02}"/>
              </a:ext>
            </a:extLst>
          </p:cNvPr>
          <p:cNvPicPr>
            <a:picLocks noChangeAspect="1"/>
          </p:cNvPicPr>
          <p:nvPr/>
        </p:nvPicPr>
        <p:blipFill>
          <a:blip r:embed="rId3"/>
          <a:stretch>
            <a:fillRect/>
          </a:stretch>
        </p:blipFill>
        <p:spPr>
          <a:xfrm>
            <a:off x="2743010" y="1084746"/>
            <a:ext cx="5739351" cy="3860048"/>
          </a:xfrm>
          <a:prstGeom prst="rect">
            <a:avLst/>
          </a:prstGeom>
        </p:spPr>
      </p:pic>
    </p:spTree>
    <p:extLst>
      <p:ext uri="{BB962C8B-B14F-4D97-AF65-F5344CB8AC3E}">
        <p14:creationId xmlns:p14="http://schemas.microsoft.com/office/powerpoint/2010/main" val="3384396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0D39-7844-A6B6-40AE-29FA1A6B55D4}"/>
              </a:ext>
            </a:extLst>
          </p:cNvPr>
          <p:cNvSpPr>
            <a:spLocks noGrp="1"/>
          </p:cNvSpPr>
          <p:nvPr>
            <p:ph type="title"/>
          </p:nvPr>
        </p:nvSpPr>
        <p:spPr>
          <a:xfrm>
            <a:off x="532579" y="558832"/>
            <a:ext cx="8150503" cy="593461"/>
          </a:xfrm>
        </p:spPr>
        <p:txBody>
          <a:bodyPr/>
          <a:lstStyle/>
          <a:p>
            <a:r>
              <a:rPr lang="en-AU" sz="2400" dirty="0"/>
              <a:t>Time for applying for Workers’ Compensation benefits?</a:t>
            </a:r>
            <a:br>
              <a:rPr lang="en-AU" sz="2400" dirty="0"/>
            </a:br>
            <a:br>
              <a:rPr lang="en-AU" dirty="0"/>
            </a:br>
            <a:endParaRPr lang="en-AU" dirty="0"/>
          </a:p>
        </p:txBody>
      </p:sp>
      <p:sp>
        <p:nvSpPr>
          <p:cNvPr id="7" name="Content Placeholder 6">
            <a:extLst>
              <a:ext uri="{FF2B5EF4-FFF2-40B4-BE49-F238E27FC236}">
                <a16:creationId xmlns:a16="http://schemas.microsoft.com/office/drawing/2014/main" id="{B5E1B0A7-E88B-C63F-629A-DED46E95EF9C}"/>
              </a:ext>
            </a:extLst>
          </p:cNvPr>
          <p:cNvSpPr>
            <a:spLocks noGrp="1"/>
          </p:cNvSpPr>
          <p:nvPr>
            <p:ph idx="1"/>
          </p:nvPr>
        </p:nvSpPr>
        <p:spPr>
          <a:xfrm>
            <a:off x="532580" y="1226634"/>
            <a:ext cx="8150502" cy="2583247"/>
          </a:xfrm>
        </p:spPr>
        <p:txBody>
          <a:bodyPr>
            <a:normAutofit fontScale="85000" lnSpcReduction="20000"/>
          </a:bodyPr>
          <a:lstStyle/>
          <a:p>
            <a:pPr marL="0" indent="0">
              <a:lnSpc>
                <a:spcPct val="107000"/>
              </a:lnSpc>
              <a:spcAft>
                <a:spcPts val="800"/>
              </a:spcAft>
              <a:buNone/>
            </a:pPr>
            <a:r>
              <a:rPr lang="en-AU" sz="2000" b="1" dirty="0">
                <a:effectLst/>
                <a:latin typeface="Calibri" panose="020F0502020204030204" pitchFamily="34" charset="0"/>
                <a:ea typeface="Calibri" panose="020F0502020204030204" pitchFamily="34" charset="0"/>
                <a:cs typeface="Times New Roman" panose="02020603050405020304" pitchFamily="18" charset="0"/>
              </a:rPr>
              <a:t>s. 131 Time for applying</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800"/>
              </a:spcAft>
              <a:buClr>
                <a:srgbClr val="2D204D"/>
              </a:buClr>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An application for compensation for an injury is valid and enforceable only if the application is </a:t>
            </a:r>
            <a:r>
              <a:rPr lang="en-AU" sz="2000" b="1" u="sng" dirty="0">
                <a:effectLst/>
                <a:latin typeface="Calibri" panose="020F0502020204030204" pitchFamily="34" charset="0"/>
                <a:ea typeface="Calibri" panose="020F0502020204030204" pitchFamily="34" charset="0"/>
                <a:cs typeface="Times New Roman" panose="02020603050405020304" pitchFamily="18" charset="0"/>
              </a:rPr>
              <a:t>lodged by the claimant within 6 months</a:t>
            </a:r>
            <a:r>
              <a:rPr lang="en-AU" sz="2000" dirty="0">
                <a:effectLst/>
                <a:latin typeface="Calibri" panose="020F0502020204030204" pitchFamily="34" charset="0"/>
                <a:ea typeface="Calibri" panose="020F0502020204030204" pitchFamily="34" charset="0"/>
                <a:cs typeface="Times New Roman" panose="02020603050405020304" pitchFamily="18" charset="0"/>
              </a:rPr>
              <a:t> after the entitlement to compensation for the injury arises.</a:t>
            </a:r>
          </a:p>
          <a:p>
            <a:pPr marL="0" indent="0">
              <a:lnSpc>
                <a:spcPct val="107000"/>
              </a:lnSpc>
              <a:spcAft>
                <a:spcPts val="800"/>
              </a:spcAft>
              <a:buNone/>
            </a:pPr>
            <a:r>
              <a:rPr lang="en-AU" sz="2000" b="1" dirty="0">
                <a:effectLst/>
                <a:latin typeface="Calibri" panose="020F0502020204030204" pitchFamily="34" charset="0"/>
                <a:ea typeface="Calibri" panose="020F0502020204030204" pitchFamily="34" charset="0"/>
                <a:cs typeface="Times New Roman" panose="02020603050405020304" pitchFamily="18" charset="0"/>
              </a:rPr>
              <a:t>s. 235A Date of relevant health practitioner consultation taken to be date of injury</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800"/>
              </a:spcAft>
              <a:buClr>
                <a:srgbClr val="2D204D"/>
              </a:buClr>
              <a:buFont typeface="+mj-lt"/>
              <a:buAutoNum type="arabicPeriod"/>
            </a:pPr>
            <a:r>
              <a:rPr lang="en-AU" sz="2000" dirty="0">
                <a:effectLst/>
                <a:latin typeface="Calibri" panose="020F0502020204030204" pitchFamily="34" charset="0"/>
                <a:ea typeface="Calibri" panose="020F0502020204030204" pitchFamily="34" charset="0"/>
                <a:cs typeface="Times New Roman" panose="02020603050405020304" pitchFamily="18" charset="0"/>
              </a:rPr>
              <a:t>For the application of this chapter in relation to an injury sustained by a worker that happens </a:t>
            </a:r>
            <a:r>
              <a:rPr lang="en-AU" sz="2000" b="1" u="sng" dirty="0">
                <a:effectLst/>
                <a:latin typeface="Calibri" panose="020F0502020204030204" pitchFamily="34" charset="0"/>
                <a:ea typeface="Calibri" panose="020F0502020204030204" pitchFamily="34" charset="0"/>
                <a:cs typeface="Times New Roman" panose="02020603050405020304" pitchFamily="18" charset="0"/>
              </a:rPr>
              <a:t>over a period</a:t>
            </a:r>
            <a:r>
              <a:rPr lang="en-AU" sz="2000" dirty="0">
                <a:effectLst/>
                <a:latin typeface="Calibri" panose="020F0502020204030204" pitchFamily="34" charset="0"/>
                <a:ea typeface="Calibri" panose="020F0502020204030204" pitchFamily="34" charset="0"/>
                <a:cs typeface="Times New Roman" panose="02020603050405020304" pitchFamily="18" charset="0"/>
              </a:rPr>
              <a:t>, the date on which the worker </a:t>
            </a:r>
            <a:r>
              <a:rPr lang="en-AU" sz="2000" b="1" u="sng" dirty="0">
                <a:effectLst/>
                <a:latin typeface="Calibri" panose="020F0502020204030204" pitchFamily="34" charset="0"/>
                <a:ea typeface="Calibri" panose="020F0502020204030204" pitchFamily="34" charset="0"/>
                <a:cs typeface="Times New Roman" panose="02020603050405020304" pitchFamily="18" charset="0"/>
              </a:rPr>
              <a:t>first consulted a relevant health practitioner about the injury</a:t>
            </a:r>
            <a:r>
              <a:rPr lang="en-AU" sz="2000" dirty="0">
                <a:effectLst/>
                <a:latin typeface="Calibri" panose="020F0502020204030204" pitchFamily="34" charset="0"/>
                <a:ea typeface="Calibri" panose="020F0502020204030204" pitchFamily="34" charset="0"/>
                <a:cs typeface="Times New Roman" panose="02020603050405020304" pitchFamily="18" charset="0"/>
              </a:rPr>
              <a:t> is taken to be the date of the worker’s injury.</a:t>
            </a:r>
          </a:p>
          <a:p>
            <a:pPr marL="0" indent="0">
              <a:lnSpc>
                <a:spcPct val="107000"/>
              </a:lnSpc>
              <a:spcAft>
                <a:spcPts val="800"/>
              </a:spcAft>
              <a:buNone/>
            </a:pP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117656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0D39-7844-A6B6-40AE-29FA1A6B55D4}"/>
              </a:ext>
            </a:extLst>
          </p:cNvPr>
          <p:cNvSpPr>
            <a:spLocks noGrp="1"/>
          </p:cNvSpPr>
          <p:nvPr>
            <p:ph type="title"/>
          </p:nvPr>
        </p:nvSpPr>
        <p:spPr>
          <a:xfrm>
            <a:off x="532579" y="319668"/>
            <a:ext cx="8150503" cy="832625"/>
          </a:xfrm>
        </p:spPr>
        <p:txBody>
          <a:bodyPr/>
          <a:lstStyle/>
          <a:p>
            <a:r>
              <a:rPr lang="en-AU" sz="2400" dirty="0"/>
              <a:t>What happens if the injured worked doesn’t lodge a statutory claim within 6 months or at all?</a:t>
            </a:r>
            <a:br>
              <a:rPr lang="en-AU" sz="2400" dirty="0"/>
            </a:br>
            <a:br>
              <a:rPr lang="en-AU" dirty="0"/>
            </a:br>
            <a:endParaRPr lang="en-AU" dirty="0"/>
          </a:p>
        </p:txBody>
      </p:sp>
      <p:sp>
        <p:nvSpPr>
          <p:cNvPr id="7" name="Content Placeholder 6">
            <a:extLst>
              <a:ext uri="{FF2B5EF4-FFF2-40B4-BE49-F238E27FC236}">
                <a16:creationId xmlns:a16="http://schemas.microsoft.com/office/drawing/2014/main" id="{B5E1B0A7-E88B-C63F-629A-DED46E95EF9C}"/>
              </a:ext>
            </a:extLst>
          </p:cNvPr>
          <p:cNvSpPr>
            <a:spLocks noGrp="1"/>
          </p:cNvSpPr>
          <p:nvPr>
            <p:ph idx="1"/>
          </p:nvPr>
        </p:nvSpPr>
        <p:spPr>
          <a:xfrm>
            <a:off x="532580" y="1226634"/>
            <a:ext cx="8150502" cy="2583247"/>
          </a:xfrm>
        </p:spPr>
        <p:txBody>
          <a:bodyPr>
            <a:normAutofit fontScale="85000" lnSpcReduction="10000"/>
          </a:bodyPr>
          <a:lstStyle/>
          <a:p>
            <a:pPr>
              <a:lnSpc>
                <a:spcPct val="107000"/>
              </a:lnSpc>
              <a:spcAft>
                <a:spcPts val="800"/>
              </a:spcAft>
            </a:pPr>
            <a:r>
              <a:rPr lang="en-AU" sz="2000" dirty="0">
                <a:effectLst/>
                <a:latin typeface="Calibri" panose="020F0502020204030204" pitchFamily="34" charset="0"/>
                <a:ea typeface="Calibri" panose="020F0502020204030204" pitchFamily="34" charset="0"/>
                <a:cs typeface="Times New Roman" panose="02020603050405020304" pitchFamily="18" charset="0"/>
              </a:rPr>
              <a:t>S 237(1)(a)(</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i</a:t>
            </a:r>
            <a:r>
              <a:rPr lang="en-AU" sz="2000" dirty="0">
                <a:effectLst/>
                <a:latin typeface="Calibri" panose="020F0502020204030204" pitchFamily="34" charset="0"/>
                <a:ea typeface="Calibri" panose="020F0502020204030204" pitchFamily="34" charset="0"/>
                <a:cs typeface="Times New Roman" panose="02020603050405020304" pitchFamily="18" charset="0"/>
              </a:rPr>
              <a:t>) of the WCRA states that only a person who has received a notice of assessment for an injury is entitled to seek damages.  Therefore, if the worker doesn’t have this notice they cannot lodge a compliant Notice of Claim for Damages.</a:t>
            </a:r>
          </a:p>
          <a:p>
            <a:pPr>
              <a:lnSpc>
                <a:spcPct val="107000"/>
              </a:lnSpc>
              <a:spcAft>
                <a:spcPts val="800"/>
              </a:spcAft>
            </a:pPr>
            <a:r>
              <a:rPr lang="en-AU" sz="2000" dirty="0">
                <a:effectLst/>
                <a:latin typeface="Calibri" panose="020F0502020204030204" pitchFamily="34" charset="0"/>
                <a:ea typeface="Calibri" panose="020F0502020204030204" pitchFamily="34" charset="0"/>
                <a:cs typeface="Times New Roman" panose="02020603050405020304" pitchFamily="18" charset="0"/>
              </a:rPr>
              <a:t>S 132A permits an injured worker to apply for assessment of degree of permanent impairment if no application has been made for compensation.  </a:t>
            </a:r>
          </a:p>
          <a:p>
            <a:pPr>
              <a:lnSpc>
                <a:spcPct val="107000"/>
              </a:lnSpc>
              <a:spcAft>
                <a:spcPts val="800"/>
              </a:spcAft>
            </a:pPr>
            <a:r>
              <a:rPr lang="en-AU" sz="2000" i="1" dirty="0">
                <a:effectLst/>
                <a:latin typeface="Calibri" panose="020F0502020204030204" pitchFamily="34" charset="0"/>
                <a:ea typeface="Calibri" panose="020F0502020204030204" pitchFamily="34" charset="0"/>
                <a:cs typeface="Times New Roman" panose="02020603050405020304" pitchFamily="18" charset="0"/>
              </a:rPr>
              <a:t>A Top Class Turf Pty Ltd v Parfitt </a:t>
            </a:r>
            <a:r>
              <a:rPr lang="en-AU" sz="2000" dirty="0">
                <a:effectLst/>
                <a:latin typeface="Calibri" panose="020F0502020204030204" pitchFamily="34" charset="0"/>
                <a:ea typeface="Calibri" panose="020F0502020204030204" pitchFamily="34" charset="0"/>
                <a:cs typeface="Times New Roman" panose="02020603050405020304" pitchFamily="18" charset="0"/>
              </a:rPr>
              <a:t>[2018] QCA 127 – If application for compensation is rejected for being out of time, the worker can still request an assessment of their degree of permanent impairment under s132A</a:t>
            </a:r>
            <a:endParaRPr lang="en-AU" dirty="0"/>
          </a:p>
        </p:txBody>
      </p:sp>
    </p:spTree>
    <p:extLst>
      <p:ext uri="{BB962C8B-B14F-4D97-AF65-F5344CB8AC3E}">
        <p14:creationId xmlns:p14="http://schemas.microsoft.com/office/powerpoint/2010/main" val="2164398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A27C0-BC07-AC48-BB01-6F28664B3C0A}"/>
              </a:ext>
            </a:extLst>
          </p:cNvPr>
          <p:cNvSpPr txBox="1"/>
          <p:nvPr/>
        </p:nvSpPr>
        <p:spPr>
          <a:xfrm>
            <a:off x="2535045" y="198706"/>
            <a:ext cx="6393365" cy="954107"/>
          </a:xfrm>
          <a:prstGeom prst="rect">
            <a:avLst/>
          </a:prstGeom>
          <a:noFill/>
        </p:spPr>
        <p:txBody>
          <a:bodyPr wrap="square" rtlCol="0">
            <a:spAutoFit/>
          </a:bodyPr>
          <a:lstStyle/>
          <a:p>
            <a:r>
              <a:rPr lang="en-AU" sz="2800" b="1" dirty="0">
                <a:solidFill>
                  <a:srgbClr val="B7A693"/>
                </a:solidFill>
                <a:latin typeface="Calisto MT" panose="02040603050505030304" pitchFamily="18" charset="77"/>
              </a:rPr>
              <a:t>What if the Notice of Assessment is not issued within 3 years?</a:t>
            </a:r>
            <a:endParaRPr lang="en-US" sz="2800" b="1" dirty="0">
              <a:solidFill>
                <a:srgbClr val="B7A693"/>
              </a:solidFill>
              <a:latin typeface="Calisto MT" panose="02040603050505030304" pitchFamily="18" charset="77"/>
            </a:endParaRPr>
          </a:p>
        </p:txBody>
      </p:sp>
      <p:sp>
        <p:nvSpPr>
          <p:cNvPr id="9" name="TextBox 8">
            <a:extLst>
              <a:ext uri="{FF2B5EF4-FFF2-40B4-BE49-F238E27FC236}">
                <a16:creationId xmlns:a16="http://schemas.microsoft.com/office/drawing/2014/main" id="{8C94EB34-BF02-72D7-47C1-7BE024841868}"/>
              </a:ext>
            </a:extLst>
          </p:cNvPr>
          <p:cNvSpPr txBox="1"/>
          <p:nvPr/>
        </p:nvSpPr>
        <p:spPr>
          <a:xfrm>
            <a:off x="2338039" y="1371067"/>
            <a:ext cx="6493727" cy="3663439"/>
          </a:xfrm>
          <a:prstGeom prst="rect">
            <a:avLst/>
          </a:prstGeom>
          <a:noFill/>
        </p:spPr>
        <p:txBody>
          <a:bodyPr wrap="square">
            <a:spAutoFit/>
          </a:bodyPr>
          <a:lstStyle/>
          <a:p>
            <a:pPr>
              <a:lnSpc>
                <a:spcPct val="107000"/>
              </a:lnSpc>
              <a:spcAft>
                <a:spcPts val="800"/>
              </a:spcAft>
            </a:pPr>
            <a:r>
              <a:rPr lang="en-AU" sz="1200" b="1" dirty="0">
                <a:effectLst/>
                <a:latin typeface="Calibri" panose="020F0502020204030204" pitchFamily="34" charset="0"/>
                <a:ea typeface="Calibri" panose="020F0502020204030204" pitchFamily="34" charset="0"/>
                <a:cs typeface="Times New Roman" panose="02020603050405020304" pitchFamily="18" charset="0"/>
              </a:rPr>
              <a:t>Schedule 5 Period of limitation</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b="1" dirty="0">
                <a:effectLst/>
                <a:latin typeface="Calibri" panose="020F0502020204030204" pitchFamily="34" charset="0"/>
                <a:ea typeface="Calibri" panose="020F0502020204030204" pitchFamily="34" charset="0"/>
                <a:cs typeface="Times New Roman" panose="02020603050405020304" pitchFamily="18" charset="0"/>
              </a:rPr>
              <a:t>1 Worker who requests or is given notice of assessment</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(1) This section applies if—</a:t>
            </a:r>
          </a:p>
          <a:p>
            <a:pPr marL="800100" lvl="1" indent="-342900">
              <a:lnSpc>
                <a:spcPct val="107000"/>
              </a:lnSpc>
              <a:buFont typeface="+mj-lt"/>
              <a:buAutoNum type="alphaLcParenR"/>
            </a:pPr>
            <a:r>
              <a:rPr lang="en-AU"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less than 6 months before the end of the general limitation period</a:t>
            </a:r>
            <a:r>
              <a:rPr lang="en-AU" sz="1200" dirty="0">
                <a:effectLst/>
                <a:latin typeface="Calibri" panose="020F0502020204030204" pitchFamily="34" charset="0"/>
                <a:ea typeface="Calibri" panose="020F0502020204030204" pitchFamily="34" charset="0"/>
                <a:cs typeface="Times New Roman" panose="02020603050405020304" pitchFamily="18" charset="0"/>
              </a:rPr>
              <a:t>, an insurer gives a worker a notice of assessment for an injury; or</a:t>
            </a:r>
          </a:p>
          <a:p>
            <a:pPr marL="800100" lvl="1" indent="-342900">
              <a:lnSpc>
                <a:spcPct val="107000"/>
              </a:lnSpc>
              <a:buFont typeface="+mj-lt"/>
              <a:buAutoNum type="alphaLcParenR"/>
            </a:pPr>
            <a:r>
              <a:rPr lang="en-AU"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before the end of the general limitation period</a:t>
            </a:r>
            <a:r>
              <a:rPr lang="en-AU" sz="1200" dirty="0">
                <a:effectLst/>
                <a:latin typeface="Calibri" panose="020F0502020204030204" pitchFamily="34" charset="0"/>
                <a:ea typeface="Calibri" panose="020F0502020204030204" pitchFamily="34" charset="0"/>
                <a:cs typeface="Times New Roman" panose="02020603050405020304" pitchFamily="18" charset="0"/>
              </a:rPr>
              <a:t>—</a:t>
            </a:r>
          </a:p>
          <a:p>
            <a:pPr marL="1200150" lvl="2" indent="-285750">
              <a:lnSpc>
                <a:spcPct val="107000"/>
              </a:lnSpc>
              <a:buFont typeface="+mj-lt"/>
              <a:buAutoNum type="romanLcPeriod"/>
            </a:pPr>
            <a:r>
              <a:rPr lang="en-AU" sz="1200" dirty="0">
                <a:effectLst/>
                <a:latin typeface="Calibri" panose="020F0502020204030204" pitchFamily="34" charset="0"/>
                <a:ea typeface="Calibri" panose="020F0502020204030204" pitchFamily="34" charset="0"/>
                <a:cs typeface="Times New Roman" panose="02020603050405020304" pitchFamily="18" charset="0"/>
              </a:rPr>
              <a:t>a </a:t>
            </a:r>
            <a:r>
              <a:rPr lang="en-AU"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worker asks an insurer to have the worker’s injury assessed </a:t>
            </a:r>
            <a:r>
              <a:rPr lang="en-AU" sz="1200" dirty="0">
                <a:effectLst/>
                <a:latin typeface="Calibri" panose="020F0502020204030204" pitchFamily="34" charset="0"/>
                <a:ea typeface="Calibri" panose="020F0502020204030204" pitchFamily="34" charset="0"/>
                <a:cs typeface="Times New Roman" panose="02020603050405020304" pitchFamily="18" charset="0"/>
              </a:rPr>
              <a:t>to decide if the injury has resulted in a DPI; </a:t>
            </a:r>
            <a:r>
              <a:rPr lang="en-AU" sz="1200" b="1" u="sng" dirty="0">
                <a:effectLst/>
                <a:latin typeface="Calibri" panose="020F0502020204030204" pitchFamily="34" charset="0"/>
                <a:ea typeface="Calibri" panose="020F0502020204030204" pitchFamily="34" charset="0"/>
                <a:cs typeface="Times New Roman" panose="02020603050405020304" pitchFamily="18" charset="0"/>
              </a:rPr>
              <a:t>and</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1200150" lvl="2" indent="-285750">
              <a:lnSpc>
                <a:spcPct val="107000"/>
              </a:lnSpc>
              <a:spcAft>
                <a:spcPts val="800"/>
              </a:spcAft>
              <a:buFont typeface="+mj-lt"/>
              <a:buAutoNum type="romanLcPeriod"/>
            </a:pPr>
            <a:r>
              <a:rPr lang="en-AU" sz="1200" dirty="0">
                <a:effectLst/>
                <a:latin typeface="Calibri" panose="020F0502020204030204" pitchFamily="34" charset="0"/>
                <a:ea typeface="Calibri" panose="020F0502020204030204" pitchFamily="34" charset="0"/>
                <a:cs typeface="Times New Roman" panose="02020603050405020304" pitchFamily="18" charset="0"/>
              </a:rPr>
              <a:t>the </a:t>
            </a:r>
            <a:r>
              <a:rPr lang="en-AU"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insurer has not given the worker a notice of assessment </a:t>
            </a:r>
            <a:r>
              <a:rPr lang="en-AU" sz="1200" dirty="0">
                <a:effectLst/>
                <a:latin typeface="Calibri" panose="020F0502020204030204" pitchFamily="34" charset="0"/>
                <a:ea typeface="Calibri" panose="020F0502020204030204" pitchFamily="34" charset="0"/>
                <a:cs typeface="Times New Roman" panose="02020603050405020304" pitchFamily="18" charset="0"/>
              </a:rPr>
              <a:t>for the injury.</a:t>
            </a:r>
          </a:p>
          <a:p>
            <a:pPr>
              <a:lnSpc>
                <a:spcPct val="107000"/>
              </a:lnSpc>
              <a:spcAft>
                <a:spcPts val="800"/>
              </a:spcAft>
            </a:pPr>
            <a:r>
              <a:rPr lang="en-AU" sz="1200" dirty="0">
                <a:effectLst/>
                <a:latin typeface="Calibri" panose="020F0502020204030204" pitchFamily="34" charset="0"/>
                <a:ea typeface="Calibri" panose="020F0502020204030204" pitchFamily="34" charset="0"/>
                <a:cs typeface="Times New Roman" panose="02020603050405020304" pitchFamily="18" charset="0"/>
              </a:rPr>
              <a:t>(2) A proceeding for damages for the injury </a:t>
            </a:r>
            <a:r>
              <a:rPr lang="en-AU"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may be brought</a:t>
            </a:r>
            <a:r>
              <a:rPr lang="en-AU" sz="1200" dirty="0">
                <a:effectLst/>
                <a:latin typeface="Calibri" panose="020F0502020204030204" pitchFamily="34" charset="0"/>
                <a:ea typeface="Calibri" panose="020F0502020204030204" pitchFamily="34" charset="0"/>
                <a:cs typeface="Times New Roman" panose="02020603050405020304" pitchFamily="18" charset="0"/>
              </a:rPr>
              <a:t>—</a:t>
            </a:r>
          </a:p>
          <a:p>
            <a:pPr marL="800100" lvl="1" indent="-342900">
              <a:lnSpc>
                <a:spcPct val="107000"/>
              </a:lnSpc>
              <a:buFont typeface="+mj-lt"/>
              <a:buAutoNum type="alphaLcParenR"/>
            </a:pPr>
            <a:r>
              <a:rPr lang="en-AU"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within 6 months after the insurer gives the notice of assessment for the injury</a:t>
            </a:r>
            <a:r>
              <a:rPr lang="en-AU" sz="1200" dirty="0">
                <a:effectLst/>
                <a:latin typeface="Calibri" panose="020F0502020204030204" pitchFamily="34" charset="0"/>
                <a:ea typeface="Calibri" panose="020F0502020204030204" pitchFamily="34" charset="0"/>
                <a:cs typeface="Times New Roman" panose="02020603050405020304" pitchFamily="18" charset="0"/>
              </a:rPr>
              <a:t>; or</a:t>
            </a:r>
          </a:p>
          <a:p>
            <a:pPr marL="800100" lvl="1" indent="-342900">
              <a:lnSpc>
                <a:spcPct val="107000"/>
              </a:lnSpc>
              <a:spcAft>
                <a:spcPts val="800"/>
              </a:spcAft>
              <a:buFont typeface="+mj-lt"/>
              <a:buAutoNum type="alphaLcParenR"/>
            </a:pPr>
            <a:r>
              <a:rPr lang="en-AU" sz="1200" dirty="0">
                <a:effectLst/>
                <a:latin typeface="Calibri" panose="020F0502020204030204" pitchFamily="34" charset="0"/>
                <a:ea typeface="Calibri" panose="020F0502020204030204" pitchFamily="34" charset="0"/>
                <a:cs typeface="Times New Roman" panose="02020603050405020304" pitchFamily="18" charset="0"/>
              </a:rPr>
              <a:t>if, before the end of the period mentioned in paragraph (a), the worker advises the insurer that the worker does not agree with the DPI stated in the notice of assessment for the injury—within 6 months after a tribunal decides the DPI.</a:t>
            </a: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200" b="1" i="1" dirty="0">
                <a:effectLst/>
                <a:latin typeface="Calibri" panose="020F0502020204030204" pitchFamily="34" charset="0"/>
                <a:ea typeface="Calibri" panose="020F0502020204030204" pitchFamily="34" charset="0"/>
                <a:cs typeface="Times New Roman" panose="02020603050405020304" pitchFamily="18" charset="0"/>
              </a:rPr>
              <a:t>Sankey v GPC Asia Pacific Pty Ltd </a:t>
            </a:r>
            <a:r>
              <a:rPr lang="en-AU" sz="1200" b="1" dirty="0">
                <a:effectLst/>
                <a:latin typeface="Calibri" panose="020F0502020204030204" pitchFamily="34" charset="0"/>
                <a:ea typeface="Calibri" panose="020F0502020204030204" pitchFamily="34" charset="0"/>
                <a:cs typeface="Times New Roman" panose="02020603050405020304" pitchFamily="18" charset="0"/>
              </a:rPr>
              <a:t>[2022] QSC 213</a:t>
            </a:r>
          </a:p>
        </p:txBody>
      </p:sp>
    </p:spTree>
    <p:extLst>
      <p:ext uri="{BB962C8B-B14F-4D97-AF65-F5344CB8AC3E}">
        <p14:creationId xmlns:p14="http://schemas.microsoft.com/office/powerpoint/2010/main" val="2897846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0D39-7844-A6B6-40AE-29FA1A6B55D4}"/>
              </a:ext>
            </a:extLst>
          </p:cNvPr>
          <p:cNvSpPr>
            <a:spLocks noGrp="1"/>
          </p:cNvSpPr>
          <p:nvPr>
            <p:ph type="title"/>
          </p:nvPr>
        </p:nvSpPr>
        <p:spPr>
          <a:xfrm>
            <a:off x="532579" y="319668"/>
            <a:ext cx="8150503" cy="1367883"/>
          </a:xfrm>
        </p:spPr>
        <p:txBody>
          <a:bodyPr/>
          <a:lstStyle/>
          <a:p>
            <a:r>
              <a:rPr lang="en-AU" sz="2400" dirty="0"/>
              <a:t>What if the injury has occurred over a period of time that spans more than 3 years? How can you include the entire period of the negligent conduct within the claim?</a:t>
            </a:r>
            <a:br>
              <a:rPr lang="en-AU" sz="2400" dirty="0"/>
            </a:br>
            <a:br>
              <a:rPr lang="en-AU" dirty="0"/>
            </a:br>
            <a:endParaRPr lang="en-AU" dirty="0"/>
          </a:p>
        </p:txBody>
      </p:sp>
      <p:sp>
        <p:nvSpPr>
          <p:cNvPr id="11" name="Content Placeholder 10">
            <a:extLst>
              <a:ext uri="{FF2B5EF4-FFF2-40B4-BE49-F238E27FC236}">
                <a16:creationId xmlns:a16="http://schemas.microsoft.com/office/drawing/2014/main" id="{B467E3BE-CD42-382D-20DE-113DE6FE7509}"/>
              </a:ext>
            </a:extLst>
          </p:cNvPr>
          <p:cNvSpPr>
            <a:spLocks noGrp="1"/>
          </p:cNvSpPr>
          <p:nvPr>
            <p:ph idx="1"/>
          </p:nvPr>
        </p:nvSpPr>
        <p:spPr>
          <a:xfrm>
            <a:off x="532580" y="1687551"/>
            <a:ext cx="8284318" cy="2122330"/>
          </a:xfrm>
        </p:spPr>
        <p:txBody>
          <a:bodyPr>
            <a:normAutofit fontScale="85000" lnSpcReduction="20000"/>
          </a:bodyPr>
          <a:lstStyle/>
          <a:p>
            <a:r>
              <a:rPr lang="en-AU" dirty="0"/>
              <a:t>Schedule 5 of the WCRA only extends the </a:t>
            </a:r>
            <a:r>
              <a:rPr lang="en-AU" b="1" u="sng" dirty="0"/>
              <a:t>general </a:t>
            </a:r>
            <a:r>
              <a:rPr lang="en-AU" dirty="0"/>
              <a:t>limitation period. </a:t>
            </a:r>
          </a:p>
          <a:p>
            <a:r>
              <a:rPr lang="en-AU" dirty="0"/>
              <a:t>Consideration must then be given to s. 31(2) of the LLA.  This section permits a person whose action is statute barred to seek a limited extension of the limitation period if they can show a material fact of a decisive character. The period of limitation can be extended for one year after the date of these facts coming into the knowledge of the Applicant (s31(2)).</a:t>
            </a:r>
          </a:p>
          <a:p>
            <a:r>
              <a:rPr lang="en-AU" dirty="0"/>
              <a:t>The test:  To be a ‘</a:t>
            </a:r>
            <a:r>
              <a:rPr lang="en-AU" i="1" dirty="0"/>
              <a:t>material fact of a decisive character</a:t>
            </a:r>
            <a:r>
              <a:rPr lang="en-AU" dirty="0"/>
              <a:t>’ - The facts must be known to the plaintiff and be of a decisive character so as to satisfy the element of the test. </a:t>
            </a:r>
          </a:p>
        </p:txBody>
      </p:sp>
    </p:spTree>
    <p:extLst>
      <p:ext uri="{BB962C8B-B14F-4D97-AF65-F5344CB8AC3E}">
        <p14:creationId xmlns:p14="http://schemas.microsoft.com/office/powerpoint/2010/main" val="372388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0D39-7844-A6B6-40AE-29FA1A6B55D4}"/>
              </a:ext>
            </a:extLst>
          </p:cNvPr>
          <p:cNvSpPr>
            <a:spLocks noGrp="1"/>
          </p:cNvSpPr>
          <p:nvPr>
            <p:ph type="title"/>
          </p:nvPr>
        </p:nvSpPr>
        <p:spPr>
          <a:xfrm>
            <a:off x="532579" y="319669"/>
            <a:ext cx="8150503" cy="531068"/>
          </a:xfrm>
        </p:spPr>
        <p:txBody>
          <a:bodyPr/>
          <a:lstStyle/>
          <a:p>
            <a:r>
              <a:rPr lang="en-AU" sz="2400" dirty="0"/>
              <a:t>Considerations</a:t>
            </a:r>
            <a:br>
              <a:rPr lang="en-AU" dirty="0"/>
            </a:br>
            <a:endParaRPr lang="en-AU" dirty="0"/>
          </a:p>
        </p:txBody>
      </p:sp>
      <p:sp>
        <p:nvSpPr>
          <p:cNvPr id="6" name="TextBox 5">
            <a:extLst>
              <a:ext uri="{FF2B5EF4-FFF2-40B4-BE49-F238E27FC236}">
                <a16:creationId xmlns:a16="http://schemas.microsoft.com/office/drawing/2014/main" id="{289CB131-D0EB-A42F-B8FB-F0B53F372E3A}"/>
              </a:ext>
            </a:extLst>
          </p:cNvPr>
          <p:cNvSpPr txBox="1"/>
          <p:nvPr/>
        </p:nvSpPr>
        <p:spPr>
          <a:xfrm>
            <a:off x="701186" y="1033346"/>
            <a:ext cx="7813288" cy="2777940"/>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AU" sz="12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When did the negligent conduct start;</a:t>
            </a:r>
          </a:p>
          <a:p>
            <a:pPr marL="342900" lvl="0" indent="-342900">
              <a:lnSpc>
                <a:spcPct val="107000"/>
              </a:lnSpc>
              <a:spcAft>
                <a:spcPts val="800"/>
              </a:spcAft>
              <a:buFont typeface="Symbol" panose="05050102010706020507" pitchFamily="18" charset="2"/>
              <a:buChar char=""/>
            </a:pPr>
            <a:r>
              <a:rPr lang="en-AU" sz="12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If that was greater than 3 years ago, what have they learnt in the last 12 months that changes their understanding of their injury?</a:t>
            </a:r>
          </a:p>
          <a:p>
            <a:pPr lvl="0">
              <a:lnSpc>
                <a:spcPct val="107000"/>
              </a:lnSpc>
              <a:spcAft>
                <a:spcPts val="800"/>
              </a:spcAft>
            </a:pPr>
            <a:r>
              <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rPr>
              <a:t>	Consider:</a:t>
            </a:r>
          </a:p>
          <a:p>
            <a:pPr marL="800100" lvl="1" indent="-342900">
              <a:lnSpc>
                <a:spcPct val="107000"/>
              </a:lnSpc>
              <a:spcAft>
                <a:spcPts val="800"/>
              </a:spcAft>
              <a:buFont typeface="Wingdings" panose="05000000000000000000" pitchFamily="2" charset="2"/>
              <a:buChar char="Ø"/>
            </a:pPr>
            <a:r>
              <a:rPr lang="en-AU" sz="12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Specialist opinion not know</a:t>
            </a:r>
            <a:r>
              <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rPr>
              <a:t>n to the </a:t>
            </a:r>
            <a:r>
              <a:rPr lang="en-AU" sz="1200" dirty="0" err="1">
                <a:solidFill>
                  <a:srgbClr val="2D204D"/>
                </a:solidFill>
                <a:latin typeface="Calibri" panose="020F0502020204030204" pitchFamily="34" charset="0"/>
                <a:ea typeface="Calibri" panose="020F0502020204030204" pitchFamily="34" charset="0"/>
                <a:cs typeface="Times New Roman" panose="02020603050405020304" pitchFamily="18" charset="0"/>
              </a:rPr>
              <a:t>plt</a:t>
            </a:r>
            <a:r>
              <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rPr>
              <a:t> (</a:t>
            </a:r>
            <a:r>
              <a:rPr lang="en-AU" sz="1200" i="1" dirty="0">
                <a:solidFill>
                  <a:srgbClr val="2D204D"/>
                </a:solidFill>
                <a:latin typeface="Calibri" panose="020F0502020204030204" pitchFamily="34" charset="0"/>
                <a:ea typeface="Calibri" panose="020F0502020204030204" pitchFamily="34" charset="0"/>
                <a:cs typeface="Times New Roman" panose="02020603050405020304" pitchFamily="18" charset="0"/>
              </a:rPr>
              <a:t>Greenhalgh v </a:t>
            </a:r>
            <a:r>
              <a:rPr lang="en-AU" sz="1200" i="1" dirty="0" err="1">
                <a:solidFill>
                  <a:srgbClr val="2D204D"/>
                </a:solidFill>
                <a:latin typeface="Calibri" panose="020F0502020204030204" pitchFamily="34" charset="0"/>
                <a:ea typeface="Calibri" panose="020F0502020204030204" pitchFamily="34" charset="0"/>
                <a:cs typeface="Times New Roman" panose="02020603050405020304" pitchFamily="18" charset="0"/>
              </a:rPr>
              <a:t>Bacas</a:t>
            </a:r>
            <a:r>
              <a:rPr lang="en-AU" sz="1200" i="1" dirty="0">
                <a:solidFill>
                  <a:srgbClr val="2D204D"/>
                </a:solidFill>
                <a:latin typeface="Calibri" panose="020F0502020204030204" pitchFamily="34" charset="0"/>
                <a:ea typeface="Calibri" panose="020F0502020204030204" pitchFamily="34" charset="0"/>
                <a:cs typeface="Times New Roman" panose="02020603050405020304" pitchFamily="18" charset="0"/>
              </a:rPr>
              <a:t> Training Ltd</a:t>
            </a:r>
            <a:r>
              <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rPr>
              <a:t>)</a:t>
            </a:r>
          </a:p>
          <a:p>
            <a:pPr marL="800100" lvl="1" indent="-342900">
              <a:lnSpc>
                <a:spcPct val="107000"/>
              </a:lnSpc>
              <a:spcAft>
                <a:spcPts val="800"/>
              </a:spcAft>
              <a:buFont typeface="Wingdings" panose="05000000000000000000" pitchFamily="2" charset="2"/>
              <a:buChar char="Ø"/>
            </a:pPr>
            <a:r>
              <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rPr>
              <a:t>Finding out that </a:t>
            </a:r>
            <a:r>
              <a:rPr lang="en-AU" sz="1200" dirty="0" err="1">
                <a:solidFill>
                  <a:srgbClr val="2D204D"/>
                </a:solidFill>
                <a:latin typeface="Calibri" panose="020F0502020204030204" pitchFamily="34" charset="0"/>
                <a:ea typeface="Calibri" panose="020F0502020204030204" pitchFamily="34" charset="0"/>
                <a:cs typeface="Times New Roman" panose="02020603050405020304" pitchFamily="18" charset="0"/>
              </a:rPr>
              <a:t>plt</a:t>
            </a:r>
            <a:r>
              <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rPr>
              <a:t> is now predisposed to further injury if they continue working (</a:t>
            </a:r>
            <a:r>
              <a:rPr lang="en-AU" sz="1200" i="1" dirty="0">
                <a:solidFill>
                  <a:srgbClr val="2D204D"/>
                </a:solidFill>
                <a:latin typeface="Calibri" panose="020F0502020204030204" pitchFamily="34" charset="0"/>
                <a:ea typeface="Calibri" panose="020F0502020204030204" pitchFamily="34" charset="0"/>
                <a:cs typeface="Times New Roman" panose="02020603050405020304" pitchFamily="18" charset="0"/>
              </a:rPr>
              <a:t>Arnott v Qantas Airways Ltd</a:t>
            </a:r>
            <a:r>
              <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rPr>
              <a:t>)</a:t>
            </a:r>
          </a:p>
          <a:p>
            <a:pPr marL="800100" lvl="1" indent="-342900">
              <a:lnSpc>
                <a:spcPct val="107000"/>
              </a:lnSpc>
              <a:spcAft>
                <a:spcPts val="800"/>
              </a:spcAft>
              <a:buFont typeface="Wingdings" panose="05000000000000000000" pitchFamily="2" charset="2"/>
              <a:buChar char="Ø"/>
            </a:pPr>
            <a:r>
              <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rPr>
              <a:t>Expert opinion that differed from GP advice  (</a:t>
            </a:r>
            <a:r>
              <a:rPr lang="en-AU" sz="1200" i="1" dirty="0">
                <a:solidFill>
                  <a:srgbClr val="2D204D"/>
                </a:solidFill>
                <a:latin typeface="Calibri" panose="020F0502020204030204" pitchFamily="34" charset="0"/>
                <a:ea typeface="Calibri" panose="020F0502020204030204" pitchFamily="34" charset="0"/>
                <a:cs typeface="Times New Roman" panose="02020603050405020304" pitchFamily="18" charset="0"/>
              </a:rPr>
              <a:t>Dent v </a:t>
            </a:r>
            <a:r>
              <a:rPr lang="en-AU" sz="1200" i="1" dirty="0" err="1">
                <a:solidFill>
                  <a:srgbClr val="2D204D"/>
                </a:solidFill>
                <a:latin typeface="Calibri" panose="020F0502020204030204" pitchFamily="34" charset="0"/>
                <a:ea typeface="Calibri" panose="020F0502020204030204" pitchFamily="34" charset="0"/>
                <a:cs typeface="Times New Roman" panose="02020603050405020304" pitchFamily="18" charset="0"/>
              </a:rPr>
              <a:t>Langs</a:t>
            </a:r>
            <a:r>
              <a:rPr lang="en-AU" sz="1200" i="1" dirty="0">
                <a:solidFill>
                  <a:srgbClr val="2D204D"/>
                </a:solidFill>
                <a:latin typeface="Calibri" panose="020F0502020204030204" pitchFamily="34" charset="0"/>
                <a:ea typeface="Calibri" panose="020F0502020204030204" pitchFamily="34" charset="0"/>
                <a:cs typeface="Times New Roman" panose="02020603050405020304" pitchFamily="18" charset="0"/>
              </a:rPr>
              <a:t> Building Supplies Pty Ltd</a:t>
            </a:r>
            <a:r>
              <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rPr>
              <a:t>)</a:t>
            </a:r>
          </a:p>
          <a:p>
            <a:pPr marL="800100" lvl="1" indent="-342900">
              <a:lnSpc>
                <a:spcPct val="107000"/>
              </a:lnSpc>
              <a:spcAft>
                <a:spcPts val="800"/>
              </a:spcAft>
              <a:buFont typeface="Wingdings" panose="05000000000000000000" pitchFamily="2" charset="2"/>
              <a:buChar char="Ø"/>
            </a:pPr>
            <a:r>
              <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rPr>
              <a:t>Increased likelihood of success in action from a mere possibility to a real likelihood (</a:t>
            </a:r>
            <a:r>
              <a:rPr lang="en-AU" sz="1200" i="1" dirty="0" err="1">
                <a:solidFill>
                  <a:srgbClr val="2D204D"/>
                </a:solidFill>
                <a:latin typeface="Calibri" panose="020F0502020204030204" pitchFamily="34" charset="0"/>
                <a:ea typeface="Calibri" panose="020F0502020204030204" pitchFamily="34" charset="0"/>
                <a:cs typeface="Times New Roman" panose="02020603050405020304" pitchFamily="18" charset="0"/>
              </a:rPr>
              <a:t>Sugden</a:t>
            </a:r>
            <a:r>
              <a:rPr lang="en-AU" sz="1200" i="1" dirty="0">
                <a:solidFill>
                  <a:srgbClr val="2D204D"/>
                </a:solidFill>
                <a:latin typeface="Calibri" panose="020F0502020204030204" pitchFamily="34" charset="0"/>
                <a:ea typeface="Calibri" panose="020F0502020204030204" pitchFamily="34" charset="0"/>
                <a:cs typeface="Times New Roman" panose="02020603050405020304" pitchFamily="18" charset="0"/>
              </a:rPr>
              <a:t> v Crawford)</a:t>
            </a:r>
          </a:p>
          <a:p>
            <a:pPr marL="800100" lvl="1" indent="-342900">
              <a:lnSpc>
                <a:spcPct val="107000"/>
              </a:lnSpc>
              <a:spcAft>
                <a:spcPts val="800"/>
              </a:spcAft>
              <a:buFont typeface="Wingdings" panose="05000000000000000000" pitchFamily="2" charset="2"/>
              <a:buChar char="Ø"/>
            </a:pPr>
            <a:r>
              <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rPr>
              <a:t>Critical liability evidence that proves case and increases prospects (</a:t>
            </a:r>
            <a:r>
              <a:rPr lang="en-AU" sz="1200" i="1" dirty="0">
                <a:solidFill>
                  <a:srgbClr val="2D204D"/>
                </a:solidFill>
                <a:latin typeface="Calibri" panose="020F0502020204030204" pitchFamily="34" charset="0"/>
                <a:ea typeface="Calibri" panose="020F0502020204030204" pitchFamily="34" charset="0"/>
                <a:cs typeface="Times New Roman" panose="02020603050405020304" pitchFamily="18" charset="0"/>
              </a:rPr>
              <a:t>AB v State of Queensland &amp; Anor</a:t>
            </a:r>
            <a:r>
              <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spcAft>
                <a:spcPts val="800"/>
              </a:spcAft>
            </a:pPr>
            <a:r>
              <a:rPr lang="en-AU" sz="12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See </a:t>
            </a:r>
            <a:r>
              <a:rPr lang="en-AU" sz="1200" i="1" dirty="0" err="1">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Zimmerle</a:t>
            </a:r>
            <a:r>
              <a:rPr lang="en-AU" sz="1200" i="1"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 v </a:t>
            </a:r>
            <a:r>
              <a:rPr lang="en-AU" sz="1200" i="1" dirty="0" err="1">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WorkCover</a:t>
            </a:r>
            <a:r>
              <a:rPr lang="en-AU" sz="1200" i="1"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 Queensland &amp; Another </a:t>
            </a:r>
            <a:r>
              <a:rPr lang="en-AU" sz="12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[2022] QDC 143</a:t>
            </a:r>
          </a:p>
        </p:txBody>
      </p:sp>
    </p:spTree>
    <p:extLst>
      <p:ext uri="{BB962C8B-B14F-4D97-AF65-F5344CB8AC3E}">
        <p14:creationId xmlns:p14="http://schemas.microsoft.com/office/powerpoint/2010/main" val="927431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0D39-7844-A6B6-40AE-29FA1A6B55D4}"/>
              </a:ext>
            </a:extLst>
          </p:cNvPr>
          <p:cNvSpPr>
            <a:spLocks noGrp="1"/>
          </p:cNvSpPr>
          <p:nvPr>
            <p:ph type="title"/>
          </p:nvPr>
        </p:nvSpPr>
        <p:spPr>
          <a:xfrm>
            <a:off x="196948" y="319669"/>
            <a:ext cx="8855611" cy="531068"/>
          </a:xfrm>
        </p:spPr>
        <p:txBody>
          <a:bodyPr/>
          <a:lstStyle/>
          <a:p>
            <a:r>
              <a:rPr lang="en-AU" sz="2400" dirty="0" err="1"/>
              <a:t>Zimmerle</a:t>
            </a:r>
            <a:r>
              <a:rPr lang="en-AU" sz="2400" dirty="0"/>
              <a:t> v </a:t>
            </a:r>
            <a:r>
              <a:rPr lang="en-AU" sz="2400" dirty="0" err="1"/>
              <a:t>WorkCover</a:t>
            </a:r>
            <a:r>
              <a:rPr lang="en-AU" sz="2400" dirty="0"/>
              <a:t> Queensland &amp; Another [2022] QDC 143</a:t>
            </a:r>
            <a:br>
              <a:rPr lang="en-AU" sz="2400" dirty="0"/>
            </a:br>
            <a:br>
              <a:rPr lang="en-AU" dirty="0"/>
            </a:br>
            <a:endParaRPr lang="en-AU" dirty="0"/>
          </a:p>
        </p:txBody>
      </p:sp>
      <p:sp>
        <p:nvSpPr>
          <p:cNvPr id="6" name="TextBox 5">
            <a:extLst>
              <a:ext uri="{FF2B5EF4-FFF2-40B4-BE49-F238E27FC236}">
                <a16:creationId xmlns:a16="http://schemas.microsoft.com/office/drawing/2014/main" id="{289CB131-D0EB-A42F-B8FB-F0B53F372E3A}"/>
              </a:ext>
            </a:extLst>
          </p:cNvPr>
          <p:cNvSpPr txBox="1"/>
          <p:nvPr/>
        </p:nvSpPr>
        <p:spPr>
          <a:xfrm>
            <a:off x="701186" y="1033346"/>
            <a:ext cx="7813288" cy="3245504"/>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AU" sz="12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Spray painter between </a:t>
            </a:r>
            <a:r>
              <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rPr>
              <a:t>2006 and April 2016 – only employer he worked for where the workplace had poor ventilation and inadequate PPE</a:t>
            </a:r>
          </a:p>
          <a:p>
            <a:pPr marL="342900" lvl="0" indent="-342900">
              <a:lnSpc>
                <a:spcPct val="107000"/>
              </a:lnSpc>
              <a:buFont typeface="Symbol" panose="05050102010706020507" pitchFamily="18" charset="2"/>
              <a:buChar char=""/>
            </a:pPr>
            <a:r>
              <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rPr>
              <a:t>First experienced symptoms in 2009</a:t>
            </a:r>
          </a:p>
          <a:p>
            <a:pPr marL="342900" lvl="0" indent="-342900">
              <a:lnSpc>
                <a:spcPct val="107000"/>
              </a:lnSpc>
              <a:buFont typeface="Symbol" panose="05050102010706020507" pitchFamily="18" charset="2"/>
              <a:buChar char=""/>
            </a:pPr>
            <a:r>
              <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rPr>
              <a:t>Between 2009 and April 2016 told his employer that he was suffering illness caused by his work and attended on various doctors</a:t>
            </a:r>
          </a:p>
          <a:p>
            <a:pPr marL="342900" lvl="0" indent="-342900">
              <a:lnSpc>
                <a:spcPct val="107000"/>
              </a:lnSpc>
              <a:buFont typeface="Symbol" panose="05050102010706020507" pitchFamily="18" charset="2"/>
              <a:buChar char=""/>
            </a:pPr>
            <a:r>
              <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rPr>
              <a:t>Various specialists had confirmed the link between his symptoms and the inadequate ventilation</a:t>
            </a:r>
          </a:p>
          <a:p>
            <a:pPr marL="342900" lvl="0" indent="-342900">
              <a:lnSpc>
                <a:spcPct val="107000"/>
              </a:lnSpc>
              <a:buFont typeface="Symbol" panose="05050102010706020507" pitchFamily="18" charset="2"/>
              <a:buChar char=""/>
            </a:pPr>
            <a:r>
              <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rPr>
              <a:t>Redundant in April 2016</a:t>
            </a:r>
          </a:p>
          <a:p>
            <a:pPr marL="342900" lvl="0" indent="-342900">
              <a:lnSpc>
                <a:spcPct val="107000"/>
              </a:lnSpc>
              <a:buFont typeface="Symbol" panose="05050102010706020507" pitchFamily="18" charset="2"/>
              <a:buChar char=""/>
            </a:pPr>
            <a:r>
              <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rPr>
              <a:t>Engaged law firm in May 2016</a:t>
            </a:r>
          </a:p>
          <a:p>
            <a:pPr marL="342900" lvl="0" indent="-342900">
              <a:lnSpc>
                <a:spcPct val="107000"/>
              </a:lnSpc>
              <a:buFont typeface="Symbol" panose="05050102010706020507" pitchFamily="18" charset="2"/>
              <a:buChar char=""/>
            </a:pPr>
            <a:r>
              <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rPr>
              <a:t>Lodged </a:t>
            </a:r>
            <a:r>
              <a:rPr lang="en-AU" sz="1200" dirty="0" err="1">
                <a:solidFill>
                  <a:srgbClr val="2D204D"/>
                </a:solidFill>
                <a:latin typeface="Calibri" panose="020F0502020204030204" pitchFamily="34" charset="0"/>
                <a:ea typeface="Calibri" panose="020F0502020204030204" pitchFamily="34" charset="0"/>
                <a:cs typeface="Times New Roman" panose="02020603050405020304" pitchFamily="18" charset="0"/>
              </a:rPr>
              <a:t>WorkCover</a:t>
            </a:r>
            <a:r>
              <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rPr>
              <a:t> claim in December 2016</a:t>
            </a:r>
          </a:p>
          <a:p>
            <a:pPr marL="342900" lvl="0" indent="-342900">
              <a:lnSpc>
                <a:spcPct val="107000"/>
              </a:lnSpc>
              <a:buFont typeface="Symbol" panose="05050102010706020507" pitchFamily="18" charset="2"/>
              <a:buChar char=""/>
            </a:pPr>
            <a:r>
              <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rPr>
              <a:t>May 2018 – Lawyers spoke to Dr Brown, respiratory specialist who confirmed that the claimant’s symptoms were due to long term exposure to fumes and that none of his other previous employers contributed to the development of injury</a:t>
            </a:r>
          </a:p>
          <a:p>
            <a:pPr marL="342900" lvl="0" indent="-342900">
              <a:lnSpc>
                <a:spcPct val="107000"/>
              </a:lnSpc>
              <a:buFont typeface="Symbol" panose="05050102010706020507" pitchFamily="18" charset="2"/>
              <a:buChar char=""/>
            </a:pPr>
            <a:r>
              <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rPr>
              <a:t>May 2019 – Lawyers lodged an urgent Notice on </a:t>
            </a:r>
            <a:r>
              <a:rPr lang="en-AU" sz="1200" dirty="0" err="1">
                <a:solidFill>
                  <a:srgbClr val="2D204D"/>
                </a:solidFill>
                <a:latin typeface="Calibri" panose="020F0502020204030204" pitchFamily="34" charset="0"/>
                <a:ea typeface="Calibri" panose="020F0502020204030204" pitchFamily="34" charset="0"/>
                <a:cs typeface="Times New Roman" panose="02020603050405020304" pitchFamily="18" charset="0"/>
              </a:rPr>
              <a:t>WorkCover</a:t>
            </a:r>
            <a:r>
              <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rPr>
              <a:t> citing new material fact being the conversation with Dr Brown on 15 May 2018.</a:t>
            </a:r>
          </a:p>
          <a:p>
            <a:pPr marL="342900" lvl="0" indent="-342900">
              <a:lnSpc>
                <a:spcPct val="107000"/>
              </a:lnSpc>
              <a:buFont typeface="Symbol" panose="05050102010706020507" pitchFamily="18" charset="2"/>
              <a:buChar char=""/>
            </a:pPr>
            <a:endPar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AU" sz="1200" dirty="0">
              <a:solidFill>
                <a:srgbClr val="2D204D"/>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4338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A27C0-BC07-AC48-BB01-6F28664B3C0A}"/>
              </a:ext>
            </a:extLst>
          </p:cNvPr>
          <p:cNvSpPr txBox="1"/>
          <p:nvPr/>
        </p:nvSpPr>
        <p:spPr>
          <a:xfrm>
            <a:off x="2535045" y="198706"/>
            <a:ext cx="6393365" cy="954107"/>
          </a:xfrm>
          <a:prstGeom prst="rect">
            <a:avLst/>
          </a:prstGeom>
          <a:noFill/>
        </p:spPr>
        <p:txBody>
          <a:bodyPr wrap="square" rtlCol="0">
            <a:spAutoFit/>
          </a:bodyPr>
          <a:lstStyle/>
          <a:p>
            <a:r>
              <a:rPr lang="en-AU" sz="2800" b="1" dirty="0">
                <a:solidFill>
                  <a:srgbClr val="B7A693"/>
                </a:solidFill>
                <a:latin typeface="Calisto MT" panose="02040603050505030304" pitchFamily="18" charset="77"/>
              </a:rPr>
              <a:t>How can you stop a s.31 limitation period from expiring?</a:t>
            </a:r>
            <a:endParaRPr lang="en-US" sz="2800" b="1" dirty="0">
              <a:solidFill>
                <a:srgbClr val="B7A693"/>
              </a:solidFill>
              <a:latin typeface="Calisto MT" panose="02040603050505030304" pitchFamily="18" charset="77"/>
            </a:endParaRPr>
          </a:p>
        </p:txBody>
      </p:sp>
      <p:sp>
        <p:nvSpPr>
          <p:cNvPr id="4" name="TextBox 3">
            <a:extLst>
              <a:ext uri="{FF2B5EF4-FFF2-40B4-BE49-F238E27FC236}">
                <a16:creationId xmlns:a16="http://schemas.microsoft.com/office/drawing/2014/main" id="{2981AD78-8C5A-3F2D-BA7C-9180571D7A20}"/>
              </a:ext>
            </a:extLst>
          </p:cNvPr>
          <p:cNvSpPr txBox="1"/>
          <p:nvPr/>
        </p:nvSpPr>
        <p:spPr>
          <a:xfrm>
            <a:off x="2535045" y="1167033"/>
            <a:ext cx="6252116" cy="3710888"/>
          </a:xfrm>
          <a:prstGeom prst="rect">
            <a:avLst/>
          </a:prstGeom>
          <a:noFill/>
        </p:spPr>
        <p:txBody>
          <a:bodyPr wrap="square">
            <a:spAutoFit/>
          </a:bodyPr>
          <a:lstStyle/>
          <a:p>
            <a:pPr marL="171450" indent="-171450">
              <a:lnSpc>
                <a:spcPct val="107000"/>
              </a:lnSpc>
              <a:spcAft>
                <a:spcPts val="800"/>
              </a:spcAft>
              <a:buFont typeface="Arial" panose="020B0604020202020204" pitchFamily="34" charset="0"/>
              <a:buChar char="•"/>
            </a:pPr>
            <a:r>
              <a:rPr lang="en-AU" sz="16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Section 276 of the WCRA, allows for the injured worker to lodge an incomplete, non-compliant Notice of Claim for Damages with an explanation of the urgency and ask the insurer to waive compliance.</a:t>
            </a:r>
          </a:p>
          <a:p>
            <a:pPr marL="171450" indent="-171450">
              <a:lnSpc>
                <a:spcPct val="107000"/>
              </a:lnSpc>
              <a:spcAft>
                <a:spcPts val="800"/>
              </a:spcAft>
              <a:buFont typeface="Arial" panose="020B0604020202020204" pitchFamily="34" charset="0"/>
              <a:buChar char="•"/>
            </a:pPr>
            <a:r>
              <a:rPr lang="en-AU" sz="16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The insurer then has 3 business days to advise the claimant if they agree or do not agree that there is an urgent need to start proceedings.  If the notice is not given within 3 clear business days, the insurer may not waive non-compliance before the expiration of the limitation period and the claim will be statute barred</a:t>
            </a:r>
            <a:r>
              <a:rPr lang="en-AU" sz="1600" dirty="0">
                <a:solidFill>
                  <a:srgbClr val="2D204D"/>
                </a:solidFill>
                <a:latin typeface="Calibri" panose="020F0502020204030204" pitchFamily="34" charset="0"/>
                <a:ea typeface="Calibri" panose="020F0502020204030204" pitchFamily="34" charset="0"/>
                <a:cs typeface="Times New Roman" panose="02020603050405020304" pitchFamily="18" charset="0"/>
              </a:rPr>
              <a:t> (</a:t>
            </a:r>
            <a:r>
              <a:rPr lang="en-AU" sz="1600" i="1"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Handover v Consolidated Meat Group </a:t>
            </a:r>
            <a:r>
              <a:rPr lang="en-AU" sz="16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[2009] QSC 041).</a:t>
            </a:r>
          </a:p>
          <a:p>
            <a:pPr marL="171450" indent="-171450">
              <a:lnSpc>
                <a:spcPct val="107000"/>
              </a:lnSpc>
              <a:spcAft>
                <a:spcPts val="800"/>
              </a:spcAft>
              <a:buFont typeface="Arial" panose="020B0604020202020204" pitchFamily="34" charset="0"/>
              <a:buChar char="•"/>
            </a:pPr>
            <a:r>
              <a:rPr lang="en-AU" sz="16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If the insurer does not agree that there is an urgent need to commence and/or waiver conditions cannot be agreed to, the injured worker can bring an application for leave to commence proceedings despite noncompliance pursuant to s. 298. </a:t>
            </a:r>
          </a:p>
        </p:txBody>
      </p:sp>
    </p:spTree>
    <p:extLst>
      <p:ext uri="{BB962C8B-B14F-4D97-AF65-F5344CB8AC3E}">
        <p14:creationId xmlns:p14="http://schemas.microsoft.com/office/powerpoint/2010/main" val="2252023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A27C0-BC07-AC48-BB01-6F28664B3C0A}"/>
              </a:ext>
            </a:extLst>
          </p:cNvPr>
          <p:cNvSpPr txBox="1"/>
          <p:nvPr/>
        </p:nvSpPr>
        <p:spPr>
          <a:xfrm>
            <a:off x="2535045" y="198706"/>
            <a:ext cx="6393365" cy="523220"/>
          </a:xfrm>
          <a:prstGeom prst="rect">
            <a:avLst/>
          </a:prstGeom>
          <a:noFill/>
        </p:spPr>
        <p:txBody>
          <a:bodyPr wrap="square" rtlCol="0">
            <a:spAutoFit/>
          </a:bodyPr>
          <a:lstStyle/>
          <a:p>
            <a:r>
              <a:rPr lang="en-AU" sz="2800" b="1" dirty="0">
                <a:solidFill>
                  <a:srgbClr val="B7A693"/>
                </a:solidFill>
                <a:latin typeface="Calisto MT" panose="02040603050505030304" pitchFamily="18" charset="77"/>
              </a:rPr>
              <a:t>Scenario</a:t>
            </a:r>
          </a:p>
        </p:txBody>
      </p:sp>
      <p:sp>
        <p:nvSpPr>
          <p:cNvPr id="4" name="TextBox 3">
            <a:extLst>
              <a:ext uri="{FF2B5EF4-FFF2-40B4-BE49-F238E27FC236}">
                <a16:creationId xmlns:a16="http://schemas.microsoft.com/office/drawing/2014/main" id="{2981AD78-8C5A-3F2D-BA7C-9180571D7A20}"/>
              </a:ext>
            </a:extLst>
          </p:cNvPr>
          <p:cNvSpPr txBox="1"/>
          <p:nvPr/>
        </p:nvSpPr>
        <p:spPr>
          <a:xfrm>
            <a:off x="2476262" y="642856"/>
            <a:ext cx="6252116" cy="4223849"/>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AU" sz="16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David was a baggage handler since 2001.  </a:t>
            </a:r>
            <a:endParaRPr lang="en-AU" sz="1600" dirty="0">
              <a:solidFill>
                <a:srgbClr val="2D204D"/>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AU" sz="16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On 26 July 2022 feels pain in his right shoulder for the first time doing his normal work duties and has to stop work.</a:t>
            </a:r>
          </a:p>
          <a:p>
            <a:pPr marL="285750" indent="-285750">
              <a:lnSpc>
                <a:spcPct val="107000"/>
              </a:lnSpc>
              <a:spcAft>
                <a:spcPts val="800"/>
              </a:spcAft>
              <a:buFont typeface="Arial" panose="020B0604020202020204" pitchFamily="34" charset="0"/>
              <a:buChar char="•"/>
            </a:pPr>
            <a:r>
              <a:rPr lang="en-AU" sz="1600" dirty="0">
                <a:solidFill>
                  <a:srgbClr val="2D204D"/>
                </a:solidFill>
                <a:latin typeface="Calibri" panose="020F0502020204030204" pitchFamily="34" charset="0"/>
                <a:ea typeface="Calibri" panose="020F0502020204030204" pitchFamily="34" charset="0"/>
                <a:cs typeface="Times New Roman" panose="02020603050405020304" pitchFamily="18" charset="0"/>
              </a:rPr>
              <a:t>D</a:t>
            </a:r>
            <a:r>
              <a:rPr lang="en-AU" sz="16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iagnosed with right shoulder bursitis, rotator cuff tendonitis and a SLAP tear.  </a:t>
            </a:r>
          </a:p>
          <a:p>
            <a:pPr marL="285750" indent="-285750">
              <a:lnSpc>
                <a:spcPct val="107000"/>
              </a:lnSpc>
              <a:spcAft>
                <a:spcPts val="800"/>
              </a:spcAft>
              <a:buFont typeface="Arial" panose="020B0604020202020204" pitchFamily="34" charset="0"/>
              <a:buChar char="•"/>
            </a:pPr>
            <a:r>
              <a:rPr lang="en-AU" sz="1600" dirty="0">
                <a:solidFill>
                  <a:srgbClr val="2D204D"/>
                </a:solidFill>
                <a:latin typeface="Calibri" panose="020F0502020204030204" pitchFamily="34" charset="0"/>
                <a:ea typeface="Calibri" panose="020F0502020204030204" pitchFamily="34" charset="0"/>
                <a:cs typeface="Times New Roman" panose="02020603050405020304" pitchFamily="18" charset="0"/>
              </a:rPr>
              <a:t>IME doctor reviews</a:t>
            </a:r>
            <a:r>
              <a:rPr lang="en-AU" sz="16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 </a:t>
            </a:r>
            <a:r>
              <a:rPr lang="en-AU" sz="1600" dirty="0">
                <a:solidFill>
                  <a:srgbClr val="2D204D"/>
                </a:solidFill>
                <a:latin typeface="Calibri" panose="020F0502020204030204" pitchFamily="34" charset="0"/>
                <a:ea typeface="Calibri" panose="020F0502020204030204" pitchFamily="34" charset="0"/>
                <a:cs typeface="Times New Roman" panose="02020603050405020304" pitchFamily="18" charset="0"/>
              </a:rPr>
              <a:t>MRI and </a:t>
            </a:r>
            <a:r>
              <a:rPr lang="en-AU" sz="16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forms the opinion that his right shoulder had multiple pathologies, some of which are long standing.  </a:t>
            </a:r>
            <a:endParaRPr lang="en-AU" sz="1600" dirty="0">
              <a:solidFill>
                <a:srgbClr val="2D204D"/>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AU" sz="16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On 14 March 2023 David gets legal advice.</a:t>
            </a:r>
          </a:p>
          <a:p>
            <a:pPr marL="285750" indent="-285750">
              <a:lnSpc>
                <a:spcPct val="107000"/>
              </a:lnSpc>
              <a:spcAft>
                <a:spcPts val="800"/>
              </a:spcAft>
              <a:buFont typeface="Arial" panose="020B0604020202020204" pitchFamily="34" charset="0"/>
              <a:buChar char="•"/>
            </a:pPr>
            <a:r>
              <a:rPr lang="en-AU" sz="1600" dirty="0">
                <a:solidFill>
                  <a:srgbClr val="2D204D"/>
                </a:solidFill>
                <a:latin typeface="Calibri" panose="020F0502020204030204" pitchFamily="34" charset="0"/>
                <a:ea typeface="Calibri" panose="020F0502020204030204" pitchFamily="34" charset="0"/>
                <a:cs typeface="Times New Roman" panose="02020603050405020304" pitchFamily="18" charset="0"/>
              </a:rPr>
              <a:t>Insurer file reviewed (29 April 2023) and second opinion sought (12 May 2023)</a:t>
            </a:r>
            <a:endParaRPr lang="en-AU" sz="16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AU" sz="16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On 12 May 2023 David learns of the IME report and the second opinion of the specialist. </a:t>
            </a:r>
          </a:p>
          <a:p>
            <a:pPr>
              <a:lnSpc>
                <a:spcPct val="107000"/>
              </a:lnSpc>
              <a:spcAft>
                <a:spcPts val="800"/>
              </a:spcAft>
            </a:pPr>
            <a:r>
              <a:rPr lang="en-AU" sz="16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See </a:t>
            </a:r>
            <a:r>
              <a:rPr lang="en-AU" sz="1600" i="1" dirty="0" err="1">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Torpy</a:t>
            </a:r>
            <a:r>
              <a:rPr lang="en-AU" sz="1600" i="1"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 v Qantas Airways Limited </a:t>
            </a:r>
            <a:r>
              <a:rPr lang="en-AU" sz="16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[2019] QDC 277</a:t>
            </a:r>
          </a:p>
        </p:txBody>
      </p:sp>
    </p:spTree>
    <p:extLst>
      <p:ext uri="{BB962C8B-B14F-4D97-AF65-F5344CB8AC3E}">
        <p14:creationId xmlns:p14="http://schemas.microsoft.com/office/powerpoint/2010/main" val="2797123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70C08AA4-0B96-4345-C107-4F6CEFCE263A}"/>
              </a:ext>
            </a:extLst>
          </p:cNvPr>
          <p:cNvPicPr>
            <a:picLocks noGrp="1" noChangeAspect="1"/>
          </p:cNvPicPr>
          <p:nvPr>
            <p:ph type="pic" sz="quarter" idx="14"/>
          </p:nvPr>
        </p:nvPicPr>
        <p:blipFill rotWithShape="1">
          <a:blip r:embed="rId2"/>
          <a:srcRect l="3294" r="2941" b="-2"/>
          <a:stretch/>
        </p:blipFill>
        <p:spPr>
          <a:xfrm>
            <a:off x="59473" y="55514"/>
            <a:ext cx="7255729" cy="4855995"/>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CE5847BD-DF82-6693-3799-B50CA745A7D7}"/>
              </a:ext>
            </a:extLst>
          </p:cNvPr>
          <p:cNvPicPr>
            <a:picLocks noChangeAspect="1"/>
          </p:cNvPicPr>
          <p:nvPr/>
        </p:nvPicPr>
        <p:blipFill>
          <a:blip r:embed="rId3"/>
          <a:stretch>
            <a:fillRect/>
          </a:stretch>
        </p:blipFill>
        <p:spPr>
          <a:xfrm>
            <a:off x="4704670" y="1260171"/>
            <a:ext cx="2865368" cy="2810500"/>
          </a:xfrm>
          <a:prstGeom prst="rect">
            <a:avLst/>
          </a:prstGeom>
        </p:spPr>
      </p:pic>
    </p:spTree>
    <p:extLst>
      <p:ext uri="{BB962C8B-B14F-4D97-AF65-F5344CB8AC3E}">
        <p14:creationId xmlns:p14="http://schemas.microsoft.com/office/powerpoint/2010/main" val="365371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A27C0-BC07-AC48-BB01-6F28664B3C0A}"/>
              </a:ext>
            </a:extLst>
          </p:cNvPr>
          <p:cNvSpPr txBox="1"/>
          <p:nvPr/>
        </p:nvSpPr>
        <p:spPr>
          <a:xfrm>
            <a:off x="2535045" y="198706"/>
            <a:ext cx="6393365" cy="954107"/>
          </a:xfrm>
          <a:prstGeom prst="rect">
            <a:avLst/>
          </a:prstGeom>
          <a:noFill/>
        </p:spPr>
        <p:txBody>
          <a:bodyPr wrap="square" rtlCol="0">
            <a:spAutoFit/>
          </a:bodyPr>
          <a:lstStyle/>
          <a:p>
            <a:r>
              <a:rPr lang="en-AU" sz="2800" b="1" dirty="0">
                <a:solidFill>
                  <a:srgbClr val="B7A693"/>
                </a:solidFill>
                <a:latin typeface="Calisto MT" panose="02040603050505030304" pitchFamily="18" charset="77"/>
              </a:rPr>
              <a:t>s. 298 Court to have given leave despite noncompliance</a:t>
            </a:r>
          </a:p>
        </p:txBody>
      </p:sp>
      <p:sp>
        <p:nvSpPr>
          <p:cNvPr id="4" name="TextBox 3">
            <a:extLst>
              <a:ext uri="{FF2B5EF4-FFF2-40B4-BE49-F238E27FC236}">
                <a16:creationId xmlns:a16="http://schemas.microsoft.com/office/drawing/2014/main" id="{2981AD78-8C5A-3F2D-BA7C-9180571D7A20}"/>
              </a:ext>
            </a:extLst>
          </p:cNvPr>
          <p:cNvSpPr txBox="1"/>
          <p:nvPr/>
        </p:nvSpPr>
        <p:spPr>
          <a:xfrm>
            <a:off x="2535045" y="1167033"/>
            <a:ext cx="6252116" cy="2657009"/>
          </a:xfrm>
          <a:prstGeom prst="rect">
            <a:avLst/>
          </a:prstGeom>
          <a:noFill/>
        </p:spPr>
        <p:txBody>
          <a:bodyPr wrap="square">
            <a:spAutoFit/>
          </a:bodyPr>
          <a:lstStyle/>
          <a:p>
            <a:pPr>
              <a:lnSpc>
                <a:spcPct val="107000"/>
              </a:lnSpc>
              <a:spcAft>
                <a:spcPts val="800"/>
              </a:spcAft>
            </a:pPr>
            <a:endParaRPr lang="en-AU" sz="16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mj-lt"/>
              <a:buAutoNum type="arabicParenR"/>
            </a:pPr>
            <a:r>
              <a:rPr lang="en-AU" sz="16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Subject to section 296, the </a:t>
            </a:r>
            <a:r>
              <a:rPr lang="en-AU" sz="1600" dirty="0">
                <a:solidFill>
                  <a:srgbClr val="2D204D"/>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claimant may start the proceeding if the  court, on application by the claimant, gives leave to bring the proceeding despite noncompliance with the requirements of section 275</a:t>
            </a:r>
            <a:r>
              <a:rPr lang="en-AU" sz="16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a:t>
            </a:r>
          </a:p>
          <a:p>
            <a:pPr marL="342900" indent="-342900">
              <a:lnSpc>
                <a:spcPct val="107000"/>
              </a:lnSpc>
              <a:spcAft>
                <a:spcPts val="800"/>
              </a:spcAft>
              <a:buFont typeface="+mj-lt"/>
              <a:buAutoNum type="arabicParenR"/>
            </a:pPr>
            <a:r>
              <a:rPr lang="en-AU" sz="16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The order giving leave to bring the proceeding may be made on conditions the court considers necessary or appropriate to minimise prejudice to the insurer from the claimant’s failure to comply with the requirements of section 275.</a:t>
            </a:r>
          </a:p>
        </p:txBody>
      </p:sp>
    </p:spTree>
    <p:extLst>
      <p:ext uri="{BB962C8B-B14F-4D97-AF65-F5344CB8AC3E}">
        <p14:creationId xmlns:p14="http://schemas.microsoft.com/office/powerpoint/2010/main" val="4188380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A27C0-BC07-AC48-BB01-6F28664B3C0A}"/>
              </a:ext>
            </a:extLst>
          </p:cNvPr>
          <p:cNvSpPr txBox="1"/>
          <p:nvPr/>
        </p:nvSpPr>
        <p:spPr>
          <a:xfrm>
            <a:off x="2535045" y="198706"/>
            <a:ext cx="6393365" cy="954107"/>
          </a:xfrm>
          <a:prstGeom prst="rect">
            <a:avLst/>
          </a:prstGeom>
          <a:noFill/>
        </p:spPr>
        <p:txBody>
          <a:bodyPr wrap="square" rtlCol="0">
            <a:spAutoFit/>
          </a:bodyPr>
          <a:lstStyle/>
          <a:p>
            <a:r>
              <a:rPr lang="en-AU" sz="2800" b="1" dirty="0">
                <a:solidFill>
                  <a:srgbClr val="B7A693"/>
                </a:solidFill>
                <a:latin typeface="Calisto MT" panose="02040603050505030304" pitchFamily="18" charset="77"/>
              </a:rPr>
              <a:t>Time Limits under the </a:t>
            </a:r>
            <a:r>
              <a:rPr lang="en-AU" sz="2800" b="1" i="1" dirty="0">
                <a:solidFill>
                  <a:srgbClr val="B7A693"/>
                </a:solidFill>
                <a:latin typeface="Calisto MT" panose="02040603050505030304" pitchFamily="18" charset="77"/>
              </a:rPr>
              <a:t>Motor Accident Insurance Act </a:t>
            </a:r>
            <a:r>
              <a:rPr lang="en-AU" sz="2800" b="1" dirty="0">
                <a:solidFill>
                  <a:srgbClr val="B7A693"/>
                </a:solidFill>
                <a:latin typeface="Calisto MT" panose="02040603050505030304" pitchFamily="18" charset="77"/>
              </a:rPr>
              <a:t>1994</a:t>
            </a:r>
            <a:r>
              <a:rPr lang="en-AU" sz="2800" b="1" i="1" dirty="0">
                <a:solidFill>
                  <a:srgbClr val="B7A693"/>
                </a:solidFill>
                <a:latin typeface="Calisto MT" panose="02040603050505030304" pitchFamily="18" charset="77"/>
              </a:rPr>
              <a:t> </a:t>
            </a:r>
            <a:r>
              <a:rPr lang="en-AU" sz="2800" b="1" dirty="0">
                <a:solidFill>
                  <a:srgbClr val="B7A693"/>
                </a:solidFill>
                <a:latin typeface="Calisto MT" panose="02040603050505030304" pitchFamily="18" charset="77"/>
              </a:rPr>
              <a:t>(MAIA)</a:t>
            </a:r>
            <a:endParaRPr lang="en-US" sz="2800" b="1" dirty="0">
              <a:solidFill>
                <a:srgbClr val="B7A693"/>
              </a:solidFill>
              <a:latin typeface="Calisto MT" panose="02040603050505030304" pitchFamily="18" charset="77"/>
            </a:endParaRPr>
          </a:p>
        </p:txBody>
      </p:sp>
      <p:sp>
        <p:nvSpPr>
          <p:cNvPr id="4" name="TextBox 3">
            <a:extLst>
              <a:ext uri="{FF2B5EF4-FFF2-40B4-BE49-F238E27FC236}">
                <a16:creationId xmlns:a16="http://schemas.microsoft.com/office/drawing/2014/main" id="{2981AD78-8C5A-3F2D-BA7C-9180571D7A20}"/>
              </a:ext>
            </a:extLst>
          </p:cNvPr>
          <p:cNvSpPr txBox="1"/>
          <p:nvPr/>
        </p:nvSpPr>
        <p:spPr>
          <a:xfrm>
            <a:off x="2535045" y="1167033"/>
            <a:ext cx="6252116" cy="3847592"/>
          </a:xfrm>
          <a:prstGeom prst="rect">
            <a:avLst/>
          </a:prstGeom>
          <a:noFill/>
        </p:spPr>
        <p:txBody>
          <a:bodyPr wrap="square">
            <a:spAutoFit/>
          </a:bodyPr>
          <a:lstStyle/>
          <a:p>
            <a:pPr marL="171450" indent="-171450">
              <a:lnSpc>
                <a:spcPct val="107000"/>
              </a:lnSpc>
              <a:spcAft>
                <a:spcPts val="800"/>
              </a:spcAft>
              <a:buFont typeface="Arial" panose="020B0604020202020204" pitchFamily="34" charset="0"/>
              <a:buChar char="•"/>
            </a:pPr>
            <a:r>
              <a:rPr lang="en-AU" sz="14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Section 37 (2)(b) claims must be lodged within 1 month of first consulting with a lawyer about the possibility of making a claim or nine months from the first appearance of symptoms following an accident (whichever is earlier).  If not lodged within this time period, the claimant must provide a reasonable excuse for the delay.</a:t>
            </a:r>
          </a:p>
          <a:p>
            <a:pPr marL="171450" indent="-171450">
              <a:lnSpc>
                <a:spcPct val="107000"/>
              </a:lnSpc>
              <a:spcAft>
                <a:spcPts val="800"/>
              </a:spcAft>
              <a:buFont typeface="Arial" panose="020B0604020202020204" pitchFamily="34" charset="0"/>
              <a:buChar char="•"/>
            </a:pPr>
            <a:r>
              <a:rPr lang="en-AU" sz="14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Section 40 extends this period for minors or those under a legal disability until the incapacity ends.</a:t>
            </a:r>
          </a:p>
          <a:p>
            <a:pPr marL="171450" indent="-171450">
              <a:lnSpc>
                <a:spcPct val="107000"/>
              </a:lnSpc>
              <a:spcAft>
                <a:spcPts val="800"/>
              </a:spcAft>
              <a:buFont typeface="Arial" panose="020B0604020202020204" pitchFamily="34" charset="0"/>
              <a:buChar char="•"/>
            </a:pPr>
            <a:r>
              <a:rPr lang="en-AU" sz="14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Section 39 (8) claims against the Nominal Defendant for an unidentified vehicle are statute barred if the Notice of Claim is not lodged within 9 months after the motor vehicle accident. </a:t>
            </a:r>
          </a:p>
          <a:p>
            <a:pPr marL="171450" indent="-171450">
              <a:lnSpc>
                <a:spcPct val="107000"/>
              </a:lnSpc>
              <a:spcAft>
                <a:spcPts val="800"/>
              </a:spcAft>
              <a:buFont typeface="Arial" panose="020B0604020202020204" pitchFamily="34" charset="0"/>
              <a:buChar char="•"/>
            </a:pPr>
            <a:r>
              <a:rPr lang="en-AU" sz="1400" dirty="0">
                <a:solidFill>
                  <a:srgbClr val="2D204D"/>
                </a:solidFill>
                <a:latin typeface="Calibri" panose="020F0502020204030204" pitchFamily="34" charset="0"/>
                <a:ea typeface="Calibri" panose="020F0502020204030204" pitchFamily="34" charset="0"/>
                <a:cs typeface="Times New Roman" panose="02020603050405020304" pitchFamily="18" charset="0"/>
              </a:rPr>
              <a:t>Section </a:t>
            </a:r>
            <a:r>
              <a:rPr lang="en-AU" sz="14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51D (1)(a) proceeding must be commenced within 60 days of the compulsory conference.  If the claim is not started within these 60 days (provided the general 3 year limitation period has not expired) s. 51D(4) allows a claimant to start their action after the 60 days but a Court may order that the claimant pay the insurer’s costs caused by the delay. </a:t>
            </a:r>
          </a:p>
        </p:txBody>
      </p:sp>
    </p:spTree>
    <p:extLst>
      <p:ext uri="{BB962C8B-B14F-4D97-AF65-F5344CB8AC3E}">
        <p14:creationId xmlns:p14="http://schemas.microsoft.com/office/powerpoint/2010/main" val="760719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0D39-7844-A6B6-40AE-29FA1A6B55D4}"/>
              </a:ext>
            </a:extLst>
          </p:cNvPr>
          <p:cNvSpPr>
            <a:spLocks noGrp="1"/>
          </p:cNvSpPr>
          <p:nvPr>
            <p:ph type="title"/>
          </p:nvPr>
        </p:nvSpPr>
        <p:spPr>
          <a:xfrm>
            <a:off x="532579" y="319669"/>
            <a:ext cx="8150503" cy="531068"/>
          </a:xfrm>
        </p:spPr>
        <p:txBody>
          <a:bodyPr/>
          <a:lstStyle/>
          <a:p>
            <a:r>
              <a:rPr lang="en-AU" sz="1400" dirty="0"/>
              <a:t>If the claimant’s limitation period is approaching and the necessary pre-court processes have not been complied with, what steps can be taken to ensure the claim doesn’t become statute barred?</a:t>
            </a:r>
            <a:br>
              <a:rPr lang="en-AU" dirty="0"/>
            </a:br>
            <a:endParaRPr lang="en-AU" dirty="0"/>
          </a:p>
        </p:txBody>
      </p:sp>
      <p:sp>
        <p:nvSpPr>
          <p:cNvPr id="6" name="TextBox 5">
            <a:extLst>
              <a:ext uri="{FF2B5EF4-FFF2-40B4-BE49-F238E27FC236}">
                <a16:creationId xmlns:a16="http://schemas.microsoft.com/office/drawing/2014/main" id="{289CB131-D0EB-A42F-B8FB-F0B53F372E3A}"/>
              </a:ext>
            </a:extLst>
          </p:cNvPr>
          <p:cNvSpPr txBox="1"/>
          <p:nvPr/>
        </p:nvSpPr>
        <p:spPr>
          <a:xfrm>
            <a:off x="701186" y="1033346"/>
            <a:ext cx="7813288" cy="281231"/>
          </a:xfrm>
          <a:prstGeom prst="rect">
            <a:avLst/>
          </a:prstGeom>
          <a:noFill/>
        </p:spPr>
        <p:txBody>
          <a:bodyPr wrap="square">
            <a:spAutoFit/>
          </a:bodyPr>
          <a:lstStyle/>
          <a:p>
            <a:pPr marL="342900" lvl="0" indent="-342900">
              <a:lnSpc>
                <a:spcPct val="107000"/>
              </a:lnSpc>
              <a:buFont typeface="Symbol" panose="05050102010706020507" pitchFamily="18" charset="2"/>
              <a:buChar char=""/>
            </a:pPr>
            <a:endParaRPr lang="en-AU" sz="12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8B192A1-E151-C2A8-D991-823799D4ADBA}"/>
              </a:ext>
            </a:extLst>
          </p:cNvPr>
          <p:cNvPicPr>
            <a:picLocks noChangeAspect="1"/>
          </p:cNvPicPr>
          <p:nvPr/>
        </p:nvPicPr>
        <p:blipFill>
          <a:blip r:embed="rId3"/>
          <a:stretch>
            <a:fillRect/>
          </a:stretch>
        </p:blipFill>
        <p:spPr>
          <a:xfrm>
            <a:off x="159834" y="861521"/>
            <a:ext cx="8824332" cy="2981289"/>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087B2B02-AD33-98D3-6387-BE39489C21B4}"/>
                  </a:ext>
                </a:extLst>
              </p14:cNvPr>
              <p14:cNvContentPartPr/>
              <p14:nvPr/>
            </p14:nvContentPartPr>
            <p14:xfrm>
              <a:off x="1159478" y="1273894"/>
              <a:ext cx="1479240" cy="360"/>
            </p14:xfrm>
          </p:contentPart>
        </mc:Choice>
        <mc:Fallback xmlns="">
          <p:pic>
            <p:nvPicPr>
              <p:cNvPr id="7" name="Ink 6">
                <a:extLst>
                  <a:ext uri="{FF2B5EF4-FFF2-40B4-BE49-F238E27FC236}">
                    <a16:creationId xmlns:a16="http://schemas.microsoft.com/office/drawing/2014/main" id="{087B2B02-AD33-98D3-6387-BE39489C21B4}"/>
                  </a:ext>
                </a:extLst>
              </p:cNvPr>
              <p:cNvPicPr/>
              <p:nvPr/>
            </p:nvPicPr>
            <p:blipFill>
              <a:blip r:embed="rId5"/>
              <a:stretch>
                <a:fillRect/>
              </a:stretch>
            </p:blipFill>
            <p:spPr>
              <a:xfrm>
                <a:off x="1123478" y="1202254"/>
                <a:ext cx="15508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086C42B1-BDF8-18C8-8961-CFD052A94E33}"/>
                  </a:ext>
                </a:extLst>
              </p14:cNvPr>
              <p14:cNvContentPartPr/>
              <p14:nvPr/>
            </p14:nvContentPartPr>
            <p14:xfrm>
              <a:off x="8623718" y="1296214"/>
              <a:ext cx="10800" cy="360"/>
            </p14:xfrm>
          </p:contentPart>
        </mc:Choice>
        <mc:Fallback xmlns="">
          <p:pic>
            <p:nvPicPr>
              <p:cNvPr id="8" name="Ink 7">
                <a:extLst>
                  <a:ext uri="{FF2B5EF4-FFF2-40B4-BE49-F238E27FC236}">
                    <a16:creationId xmlns:a16="http://schemas.microsoft.com/office/drawing/2014/main" id="{086C42B1-BDF8-18C8-8961-CFD052A94E33}"/>
                  </a:ext>
                </a:extLst>
              </p:cNvPr>
              <p:cNvPicPr/>
              <p:nvPr/>
            </p:nvPicPr>
            <p:blipFill>
              <a:blip r:embed="rId7"/>
              <a:stretch>
                <a:fillRect/>
              </a:stretch>
            </p:blipFill>
            <p:spPr>
              <a:xfrm>
                <a:off x="8588078" y="1224214"/>
                <a:ext cx="82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0199073B-6FF6-D8F5-F8C6-B4EBFCC27F2B}"/>
                  </a:ext>
                </a:extLst>
              </p14:cNvPr>
              <p14:cNvContentPartPr/>
              <p14:nvPr/>
            </p14:nvContentPartPr>
            <p14:xfrm>
              <a:off x="8534078" y="1296214"/>
              <a:ext cx="331200" cy="360"/>
            </p14:xfrm>
          </p:contentPart>
        </mc:Choice>
        <mc:Fallback xmlns="">
          <p:pic>
            <p:nvPicPr>
              <p:cNvPr id="9" name="Ink 8">
                <a:extLst>
                  <a:ext uri="{FF2B5EF4-FFF2-40B4-BE49-F238E27FC236}">
                    <a16:creationId xmlns:a16="http://schemas.microsoft.com/office/drawing/2014/main" id="{0199073B-6FF6-D8F5-F8C6-B4EBFCC27F2B}"/>
                  </a:ext>
                </a:extLst>
              </p:cNvPr>
              <p:cNvPicPr/>
              <p:nvPr/>
            </p:nvPicPr>
            <p:blipFill>
              <a:blip r:embed="rId9"/>
              <a:stretch>
                <a:fillRect/>
              </a:stretch>
            </p:blipFill>
            <p:spPr>
              <a:xfrm>
                <a:off x="8498078" y="1224214"/>
                <a:ext cx="402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B85DE870-1855-CE5F-2423-8FF0315BA38C}"/>
                  </a:ext>
                </a:extLst>
              </p14:cNvPr>
              <p14:cNvContentPartPr/>
              <p14:nvPr/>
            </p14:nvContentPartPr>
            <p14:xfrm>
              <a:off x="1174238" y="1444894"/>
              <a:ext cx="7715160" cy="360"/>
            </p14:xfrm>
          </p:contentPart>
        </mc:Choice>
        <mc:Fallback xmlns="">
          <p:pic>
            <p:nvPicPr>
              <p:cNvPr id="12" name="Ink 11">
                <a:extLst>
                  <a:ext uri="{FF2B5EF4-FFF2-40B4-BE49-F238E27FC236}">
                    <a16:creationId xmlns:a16="http://schemas.microsoft.com/office/drawing/2014/main" id="{B85DE870-1855-CE5F-2423-8FF0315BA38C}"/>
                  </a:ext>
                </a:extLst>
              </p:cNvPr>
              <p:cNvPicPr/>
              <p:nvPr/>
            </p:nvPicPr>
            <p:blipFill>
              <a:blip r:embed="rId11"/>
              <a:stretch>
                <a:fillRect/>
              </a:stretch>
            </p:blipFill>
            <p:spPr>
              <a:xfrm>
                <a:off x="1138238" y="1372894"/>
                <a:ext cx="7786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2228FDE1-ED55-E23C-391F-290452CE4290}"/>
                  </a:ext>
                </a:extLst>
              </p14:cNvPr>
              <p14:cNvContentPartPr/>
              <p14:nvPr/>
            </p14:nvContentPartPr>
            <p14:xfrm>
              <a:off x="1174238" y="1638214"/>
              <a:ext cx="1262880" cy="360"/>
            </p14:xfrm>
          </p:contentPart>
        </mc:Choice>
        <mc:Fallback xmlns="">
          <p:pic>
            <p:nvPicPr>
              <p:cNvPr id="13" name="Ink 12">
                <a:extLst>
                  <a:ext uri="{FF2B5EF4-FFF2-40B4-BE49-F238E27FC236}">
                    <a16:creationId xmlns:a16="http://schemas.microsoft.com/office/drawing/2014/main" id="{2228FDE1-ED55-E23C-391F-290452CE4290}"/>
                  </a:ext>
                </a:extLst>
              </p:cNvPr>
              <p:cNvPicPr/>
              <p:nvPr/>
            </p:nvPicPr>
            <p:blipFill>
              <a:blip r:embed="rId13"/>
              <a:stretch>
                <a:fillRect/>
              </a:stretch>
            </p:blipFill>
            <p:spPr>
              <a:xfrm>
                <a:off x="1138238" y="1566214"/>
                <a:ext cx="1334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F1534010-2604-D8C2-8B22-9E6F3407E88A}"/>
                  </a:ext>
                </a:extLst>
              </p14:cNvPr>
              <p14:cNvContentPartPr/>
              <p14:nvPr/>
            </p14:nvContentPartPr>
            <p14:xfrm>
              <a:off x="2564558" y="1898134"/>
              <a:ext cx="4355640" cy="360"/>
            </p14:xfrm>
          </p:contentPart>
        </mc:Choice>
        <mc:Fallback xmlns="">
          <p:pic>
            <p:nvPicPr>
              <p:cNvPr id="15" name="Ink 14">
                <a:extLst>
                  <a:ext uri="{FF2B5EF4-FFF2-40B4-BE49-F238E27FC236}">
                    <a16:creationId xmlns:a16="http://schemas.microsoft.com/office/drawing/2014/main" id="{F1534010-2604-D8C2-8B22-9E6F3407E88A}"/>
                  </a:ext>
                </a:extLst>
              </p:cNvPr>
              <p:cNvPicPr/>
              <p:nvPr/>
            </p:nvPicPr>
            <p:blipFill>
              <a:blip r:embed="rId15"/>
              <a:stretch>
                <a:fillRect/>
              </a:stretch>
            </p:blipFill>
            <p:spPr>
              <a:xfrm>
                <a:off x="2528918" y="1826494"/>
                <a:ext cx="4427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BBD07B0A-8C29-341D-F78E-B19431B2D867}"/>
                  </a:ext>
                </a:extLst>
              </p14:cNvPr>
              <p14:cNvContentPartPr/>
              <p14:nvPr/>
            </p14:nvContentPartPr>
            <p14:xfrm>
              <a:off x="1508678" y="2150854"/>
              <a:ext cx="4058640" cy="360"/>
            </p14:xfrm>
          </p:contentPart>
        </mc:Choice>
        <mc:Fallback xmlns="">
          <p:pic>
            <p:nvPicPr>
              <p:cNvPr id="16" name="Ink 15">
                <a:extLst>
                  <a:ext uri="{FF2B5EF4-FFF2-40B4-BE49-F238E27FC236}">
                    <a16:creationId xmlns:a16="http://schemas.microsoft.com/office/drawing/2014/main" id="{BBD07B0A-8C29-341D-F78E-B19431B2D867}"/>
                  </a:ext>
                </a:extLst>
              </p:cNvPr>
              <p:cNvPicPr/>
              <p:nvPr/>
            </p:nvPicPr>
            <p:blipFill>
              <a:blip r:embed="rId17"/>
              <a:stretch>
                <a:fillRect/>
              </a:stretch>
            </p:blipFill>
            <p:spPr>
              <a:xfrm>
                <a:off x="1473038" y="2079214"/>
                <a:ext cx="4130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F3CFE3FC-6043-C62D-ED04-80C6FF33EF78}"/>
                  </a:ext>
                </a:extLst>
              </p14:cNvPr>
              <p14:cNvContentPartPr/>
              <p14:nvPr/>
            </p14:nvContentPartPr>
            <p14:xfrm>
              <a:off x="5307758" y="2150854"/>
              <a:ext cx="360" cy="360"/>
            </p14:xfrm>
          </p:contentPart>
        </mc:Choice>
        <mc:Fallback xmlns="">
          <p:pic>
            <p:nvPicPr>
              <p:cNvPr id="17" name="Ink 16">
                <a:extLst>
                  <a:ext uri="{FF2B5EF4-FFF2-40B4-BE49-F238E27FC236}">
                    <a16:creationId xmlns:a16="http://schemas.microsoft.com/office/drawing/2014/main" id="{F3CFE3FC-6043-C62D-ED04-80C6FF33EF78}"/>
                  </a:ext>
                </a:extLst>
              </p:cNvPr>
              <p:cNvPicPr/>
              <p:nvPr/>
            </p:nvPicPr>
            <p:blipFill>
              <a:blip r:embed="rId19"/>
              <a:stretch>
                <a:fillRect/>
              </a:stretch>
            </p:blipFill>
            <p:spPr>
              <a:xfrm>
                <a:off x="5271758" y="2079214"/>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46864390-B1DB-FF67-8F41-AA9D1878320F}"/>
                  </a:ext>
                </a:extLst>
              </p14:cNvPr>
              <p14:cNvContentPartPr/>
              <p14:nvPr/>
            </p14:nvContentPartPr>
            <p14:xfrm>
              <a:off x="1657358" y="2396374"/>
              <a:ext cx="1784520" cy="360"/>
            </p14:xfrm>
          </p:contentPart>
        </mc:Choice>
        <mc:Fallback xmlns="">
          <p:pic>
            <p:nvPicPr>
              <p:cNvPr id="18" name="Ink 17">
                <a:extLst>
                  <a:ext uri="{FF2B5EF4-FFF2-40B4-BE49-F238E27FC236}">
                    <a16:creationId xmlns:a16="http://schemas.microsoft.com/office/drawing/2014/main" id="{46864390-B1DB-FF67-8F41-AA9D1878320F}"/>
                  </a:ext>
                </a:extLst>
              </p:cNvPr>
              <p:cNvPicPr/>
              <p:nvPr/>
            </p:nvPicPr>
            <p:blipFill>
              <a:blip r:embed="rId21"/>
              <a:stretch>
                <a:fillRect/>
              </a:stretch>
            </p:blipFill>
            <p:spPr>
              <a:xfrm>
                <a:off x="1621718" y="2324374"/>
                <a:ext cx="1856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9DE58143-77C5-4F52-53C5-68FDA7F96121}"/>
                  </a:ext>
                </a:extLst>
              </p14:cNvPr>
              <p14:cNvContentPartPr/>
              <p14:nvPr/>
            </p14:nvContentPartPr>
            <p14:xfrm>
              <a:off x="1307798" y="2641534"/>
              <a:ext cx="360" cy="360"/>
            </p14:xfrm>
          </p:contentPart>
        </mc:Choice>
        <mc:Fallback xmlns="">
          <p:pic>
            <p:nvPicPr>
              <p:cNvPr id="19" name="Ink 18">
                <a:extLst>
                  <a:ext uri="{FF2B5EF4-FFF2-40B4-BE49-F238E27FC236}">
                    <a16:creationId xmlns:a16="http://schemas.microsoft.com/office/drawing/2014/main" id="{9DE58143-77C5-4F52-53C5-68FDA7F96121}"/>
                  </a:ext>
                </a:extLst>
              </p:cNvPr>
              <p:cNvPicPr/>
              <p:nvPr/>
            </p:nvPicPr>
            <p:blipFill>
              <a:blip r:embed="rId19"/>
              <a:stretch>
                <a:fillRect/>
              </a:stretch>
            </p:blipFill>
            <p:spPr>
              <a:xfrm>
                <a:off x="1272158" y="2569894"/>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86A76A77-3416-EAAC-6F81-16CD11118F85}"/>
                  </a:ext>
                </a:extLst>
              </p14:cNvPr>
              <p14:cNvContentPartPr/>
              <p14:nvPr/>
            </p14:nvContentPartPr>
            <p14:xfrm>
              <a:off x="1307798" y="2641534"/>
              <a:ext cx="5092200" cy="360"/>
            </p14:xfrm>
          </p:contentPart>
        </mc:Choice>
        <mc:Fallback xmlns="">
          <p:pic>
            <p:nvPicPr>
              <p:cNvPr id="20" name="Ink 19">
                <a:extLst>
                  <a:ext uri="{FF2B5EF4-FFF2-40B4-BE49-F238E27FC236}">
                    <a16:creationId xmlns:a16="http://schemas.microsoft.com/office/drawing/2014/main" id="{86A76A77-3416-EAAC-6F81-16CD11118F85}"/>
                  </a:ext>
                </a:extLst>
              </p:cNvPr>
              <p:cNvPicPr/>
              <p:nvPr/>
            </p:nvPicPr>
            <p:blipFill>
              <a:blip r:embed="rId24"/>
              <a:stretch>
                <a:fillRect/>
              </a:stretch>
            </p:blipFill>
            <p:spPr>
              <a:xfrm>
                <a:off x="1272158" y="2569894"/>
                <a:ext cx="5163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F31FD151-EA4D-FB05-2050-E2A32DF2D262}"/>
                  </a:ext>
                </a:extLst>
              </p14:cNvPr>
              <p14:cNvContentPartPr/>
              <p14:nvPr/>
            </p14:nvContentPartPr>
            <p14:xfrm>
              <a:off x="5196158" y="2641534"/>
              <a:ext cx="25920" cy="360"/>
            </p14:xfrm>
          </p:contentPart>
        </mc:Choice>
        <mc:Fallback xmlns="">
          <p:pic>
            <p:nvPicPr>
              <p:cNvPr id="21" name="Ink 20">
                <a:extLst>
                  <a:ext uri="{FF2B5EF4-FFF2-40B4-BE49-F238E27FC236}">
                    <a16:creationId xmlns:a16="http://schemas.microsoft.com/office/drawing/2014/main" id="{F31FD151-EA4D-FB05-2050-E2A32DF2D262}"/>
                  </a:ext>
                </a:extLst>
              </p:cNvPr>
              <p:cNvPicPr/>
              <p:nvPr/>
            </p:nvPicPr>
            <p:blipFill>
              <a:blip r:embed="rId26"/>
              <a:stretch>
                <a:fillRect/>
              </a:stretch>
            </p:blipFill>
            <p:spPr>
              <a:xfrm>
                <a:off x="5160518" y="2569894"/>
                <a:ext cx="97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D5C1CCCB-60F8-0C30-37F6-FC7EBF78C68E}"/>
                  </a:ext>
                </a:extLst>
              </p14:cNvPr>
              <p14:cNvContentPartPr/>
              <p14:nvPr/>
            </p14:nvContentPartPr>
            <p14:xfrm>
              <a:off x="2869118" y="2820094"/>
              <a:ext cx="2839680" cy="360"/>
            </p14:xfrm>
          </p:contentPart>
        </mc:Choice>
        <mc:Fallback xmlns="">
          <p:pic>
            <p:nvPicPr>
              <p:cNvPr id="22" name="Ink 21">
                <a:extLst>
                  <a:ext uri="{FF2B5EF4-FFF2-40B4-BE49-F238E27FC236}">
                    <a16:creationId xmlns:a16="http://schemas.microsoft.com/office/drawing/2014/main" id="{D5C1CCCB-60F8-0C30-37F6-FC7EBF78C68E}"/>
                  </a:ext>
                </a:extLst>
              </p:cNvPr>
              <p:cNvPicPr/>
              <p:nvPr/>
            </p:nvPicPr>
            <p:blipFill>
              <a:blip r:embed="rId28"/>
              <a:stretch>
                <a:fillRect/>
              </a:stretch>
            </p:blipFill>
            <p:spPr>
              <a:xfrm>
                <a:off x="2833118" y="2748094"/>
                <a:ext cx="2911320" cy="144000"/>
              </a:xfrm>
              <a:prstGeom prst="rect">
                <a:avLst/>
              </a:prstGeom>
            </p:spPr>
          </p:pic>
        </mc:Fallback>
      </mc:AlternateContent>
    </p:spTree>
    <p:extLst>
      <p:ext uri="{BB962C8B-B14F-4D97-AF65-F5344CB8AC3E}">
        <p14:creationId xmlns:p14="http://schemas.microsoft.com/office/powerpoint/2010/main" val="1494365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0D39-7844-A6B6-40AE-29FA1A6B55D4}"/>
              </a:ext>
            </a:extLst>
          </p:cNvPr>
          <p:cNvSpPr>
            <a:spLocks noGrp="1"/>
          </p:cNvSpPr>
          <p:nvPr>
            <p:ph type="title"/>
          </p:nvPr>
        </p:nvSpPr>
        <p:spPr>
          <a:xfrm>
            <a:off x="496747" y="138007"/>
            <a:ext cx="8150503" cy="531068"/>
          </a:xfrm>
        </p:spPr>
        <p:txBody>
          <a:bodyPr/>
          <a:lstStyle/>
          <a:p>
            <a:r>
              <a:rPr lang="en-AU" sz="3200" dirty="0"/>
              <a:t>Applications under section 57(2)(b)</a:t>
            </a:r>
            <a:br>
              <a:rPr lang="en-AU" dirty="0"/>
            </a:br>
            <a:endParaRPr lang="en-AU" dirty="0"/>
          </a:p>
        </p:txBody>
      </p:sp>
      <p:sp>
        <p:nvSpPr>
          <p:cNvPr id="6" name="TextBox 5">
            <a:extLst>
              <a:ext uri="{FF2B5EF4-FFF2-40B4-BE49-F238E27FC236}">
                <a16:creationId xmlns:a16="http://schemas.microsoft.com/office/drawing/2014/main" id="{289CB131-D0EB-A42F-B8FB-F0B53F372E3A}"/>
              </a:ext>
            </a:extLst>
          </p:cNvPr>
          <p:cNvSpPr txBox="1"/>
          <p:nvPr/>
        </p:nvSpPr>
        <p:spPr>
          <a:xfrm>
            <a:off x="701186" y="1033346"/>
            <a:ext cx="7813288" cy="281231"/>
          </a:xfrm>
          <a:prstGeom prst="rect">
            <a:avLst/>
          </a:prstGeom>
          <a:noFill/>
        </p:spPr>
        <p:txBody>
          <a:bodyPr wrap="square">
            <a:spAutoFit/>
          </a:bodyPr>
          <a:lstStyle/>
          <a:p>
            <a:pPr marL="342900" lvl="0" indent="-342900">
              <a:lnSpc>
                <a:spcPct val="107000"/>
              </a:lnSpc>
              <a:buFont typeface="Symbol" panose="05050102010706020507" pitchFamily="18" charset="2"/>
              <a:buChar char=""/>
            </a:pPr>
            <a:endParaRPr lang="en-AU" sz="12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57B55AB-2FB6-1F07-1D6C-F6B7E65D1AE3}"/>
              </a:ext>
            </a:extLst>
          </p:cNvPr>
          <p:cNvSpPr txBox="1"/>
          <p:nvPr/>
        </p:nvSpPr>
        <p:spPr>
          <a:xfrm>
            <a:off x="275063" y="708483"/>
            <a:ext cx="8519531" cy="3561873"/>
          </a:xfrm>
          <a:prstGeom prst="rect">
            <a:avLst/>
          </a:prstGeom>
          <a:noFill/>
        </p:spPr>
        <p:txBody>
          <a:bodyPr wrap="square">
            <a:spAutoFit/>
          </a:bodyPr>
          <a:lstStyle/>
          <a:p>
            <a:pPr marL="171450" indent="-171450">
              <a:lnSpc>
                <a:spcPct val="107000"/>
              </a:lnSpc>
              <a:spcAft>
                <a:spcPts val="800"/>
              </a:spcAft>
              <a:buFont typeface="Arial" panose="020B0604020202020204" pitchFamily="34" charset="0"/>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s. 57 of the MAIA can onl</a:t>
            </a:r>
            <a:r>
              <a:rPr lang="en-AU" sz="1000" dirty="0">
                <a:latin typeface="Calibri" panose="020F0502020204030204" pitchFamily="34" charset="0"/>
                <a:ea typeface="Calibri" panose="020F0502020204030204" pitchFamily="34" charset="0"/>
                <a:cs typeface="Times New Roman" panose="02020603050405020304" pitchFamily="18" charset="0"/>
              </a:rPr>
              <a:t>y be relied on </a:t>
            </a:r>
            <a:r>
              <a:rPr lang="en-AU" sz="1000" dirty="0">
                <a:effectLst/>
                <a:latin typeface="Calibri" panose="020F0502020204030204" pitchFamily="34" charset="0"/>
                <a:ea typeface="Calibri" panose="020F0502020204030204" pitchFamily="34" charset="0"/>
                <a:cs typeface="Times New Roman" panose="02020603050405020304" pitchFamily="18" charset="0"/>
              </a:rPr>
              <a:t>if the claimant has given a complying NOAC or an application for leave prior to the limitation period expiring. If the Claimant has given a complying NOAC </a:t>
            </a:r>
            <a:r>
              <a:rPr lang="en-AU" sz="1000" b="1" i="1" dirty="0">
                <a:latin typeface="Calibri" panose="020F0502020204030204" pitchFamily="34" charset="0"/>
                <a:ea typeface="Calibri" panose="020F0502020204030204" pitchFamily="34" charset="0"/>
                <a:cs typeface="Times New Roman" panose="02020603050405020304" pitchFamily="18" charset="0"/>
              </a:rPr>
              <a:t>before</a:t>
            </a:r>
            <a:r>
              <a:rPr lang="en-AU" sz="1000" dirty="0">
                <a:latin typeface="Calibri" panose="020F0502020204030204" pitchFamily="34" charset="0"/>
                <a:ea typeface="Calibri" panose="020F0502020204030204" pitchFamily="34" charset="0"/>
                <a:cs typeface="Times New Roman" panose="02020603050405020304" pitchFamily="18" charset="0"/>
              </a:rPr>
              <a:t> the limitation periods expires and an</a:t>
            </a:r>
            <a:r>
              <a:rPr lang="en-AU" sz="1000" dirty="0">
                <a:effectLst/>
                <a:latin typeface="Calibri" panose="020F0502020204030204" pitchFamily="34" charset="0"/>
                <a:ea typeface="Calibri" panose="020F0502020204030204" pitchFamily="34" charset="0"/>
                <a:cs typeface="Times New Roman" panose="02020603050405020304" pitchFamily="18" charset="0"/>
              </a:rPr>
              <a:t> application is made under this section for court leave to commence after the end of the limitation period the Court has unfettered discretion to make the order. </a:t>
            </a:r>
          </a:p>
          <a:p>
            <a:pPr marL="171450" indent="-171450">
              <a:lnSpc>
                <a:spcPct val="107000"/>
              </a:lnSpc>
              <a:spcAft>
                <a:spcPts val="800"/>
              </a:spcAft>
              <a:buFont typeface="Arial" panose="020B0604020202020204" pitchFamily="34" charset="0"/>
              <a:buChar char="•"/>
            </a:pPr>
            <a:r>
              <a:rPr lang="en-AU" sz="1000" i="1" dirty="0" err="1">
                <a:effectLst/>
                <a:latin typeface="Calibri" panose="020F0502020204030204" pitchFamily="34" charset="0"/>
                <a:ea typeface="Calibri" panose="020F0502020204030204" pitchFamily="34" charset="0"/>
                <a:cs typeface="Times New Roman" panose="02020603050405020304" pitchFamily="18" charset="0"/>
              </a:rPr>
              <a:t>Taskensen</a:t>
            </a:r>
            <a:r>
              <a:rPr lang="en-AU" sz="1000" i="1" dirty="0">
                <a:effectLst/>
                <a:latin typeface="Calibri" panose="020F0502020204030204" pitchFamily="34" charset="0"/>
                <a:ea typeface="Calibri" panose="020F0502020204030204" pitchFamily="34" charset="0"/>
                <a:cs typeface="Times New Roman" panose="02020603050405020304" pitchFamily="18" charset="0"/>
              </a:rPr>
              <a:t> v </a:t>
            </a:r>
            <a:r>
              <a:rPr lang="en-AU" sz="1000" i="1" dirty="0" err="1">
                <a:effectLst/>
                <a:latin typeface="Calibri" panose="020F0502020204030204" pitchFamily="34" charset="0"/>
                <a:ea typeface="Calibri" panose="020F0502020204030204" pitchFamily="34" charset="0"/>
                <a:cs typeface="Times New Roman" panose="02020603050405020304" pitchFamily="18" charset="0"/>
              </a:rPr>
              <a:t>Pumford</a:t>
            </a:r>
            <a:r>
              <a:rPr lang="en-AU" sz="1000" i="1" dirty="0">
                <a:effectLst/>
                <a:latin typeface="Calibri" panose="020F0502020204030204" pitchFamily="34" charset="0"/>
                <a:ea typeface="Calibri" panose="020F0502020204030204" pitchFamily="34" charset="0"/>
                <a:cs typeface="Times New Roman" panose="02020603050405020304" pitchFamily="18" charset="0"/>
              </a:rPr>
              <a:t> &amp; Anor </a:t>
            </a:r>
            <a:r>
              <a:rPr lang="en-AU" sz="1000" dirty="0">
                <a:effectLst/>
                <a:latin typeface="Calibri" panose="020F0502020204030204" pitchFamily="34" charset="0"/>
                <a:ea typeface="Calibri" panose="020F0502020204030204" pitchFamily="34" charset="0"/>
                <a:cs typeface="Times New Roman" panose="02020603050405020304" pitchFamily="18" charset="0"/>
              </a:rPr>
              <a:t>[2006] QDC 069 - Notic</a:t>
            </a:r>
            <a:r>
              <a:rPr lang="en-AU" sz="1000" dirty="0">
                <a:latin typeface="Calibri" panose="020F0502020204030204" pitchFamily="34" charset="0"/>
                <a:ea typeface="Calibri" panose="020F0502020204030204" pitchFamily="34" charset="0"/>
                <a:cs typeface="Times New Roman" panose="02020603050405020304" pitchFamily="18" charset="0"/>
              </a:rPr>
              <a:t>e of claim was </a:t>
            </a:r>
            <a:r>
              <a:rPr lang="en-AU" sz="1000" dirty="0">
                <a:effectLst/>
                <a:latin typeface="Calibri" panose="020F0502020204030204" pitchFamily="34" charset="0"/>
                <a:ea typeface="Calibri" panose="020F0502020204030204" pitchFamily="34" charset="0"/>
                <a:cs typeface="Times New Roman" panose="02020603050405020304" pitchFamily="18" charset="0"/>
              </a:rPr>
              <a:t>non-compliant.   The limitation period expired and an application was made pursuant to s. 57 for leave to proceed outside the 3 year limitation period.  Held: in the absence of a complying NOAC or an application for leave prior to the limitation period expiring meant the Court had no discretion under S. 57 to allow the claimant leave to proceed.</a:t>
            </a:r>
          </a:p>
          <a:p>
            <a:pPr marL="171450" indent="-171450">
              <a:lnSpc>
                <a:spcPct val="107000"/>
              </a:lnSpc>
              <a:spcAft>
                <a:spcPts val="800"/>
              </a:spcAft>
              <a:buFont typeface="Arial" panose="020B0604020202020204" pitchFamily="34" charset="0"/>
              <a:buChar char="•"/>
            </a:pPr>
            <a:r>
              <a:rPr lang="en-AU" sz="1000" i="1" dirty="0">
                <a:effectLst/>
                <a:latin typeface="Calibri" panose="020F0502020204030204" pitchFamily="34" charset="0"/>
                <a:ea typeface="Calibri" panose="020F0502020204030204" pitchFamily="34" charset="0"/>
                <a:cs typeface="Times New Roman" panose="02020603050405020304" pitchFamily="18" charset="0"/>
              </a:rPr>
              <a:t>Morrison-Gardiner  v  Car  Choice  Pty  Ltd </a:t>
            </a:r>
            <a:r>
              <a:rPr lang="en-AU" sz="1000" dirty="0">
                <a:effectLst/>
                <a:latin typeface="Calibri" panose="020F0502020204030204" pitchFamily="34" charset="0"/>
                <a:ea typeface="Calibri" panose="020F0502020204030204" pitchFamily="34" charset="0"/>
                <a:cs typeface="Times New Roman" panose="02020603050405020304" pitchFamily="18" charset="0"/>
              </a:rPr>
              <a:t>[2005] 1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Qd</a:t>
            </a:r>
            <a:r>
              <a:rPr lang="en-AU" sz="1000" dirty="0">
                <a:effectLst/>
                <a:latin typeface="Calibri" panose="020F0502020204030204" pitchFamily="34" charset="0"/>
                <a:ea typeface="Calibri" panose="020F0502020204030204" pitchFamily="34" charset="0"/>
                <a:cs typeface="Times New Roman" panose="02020603050405020304" pitchFamily="18" charset="0"/>
              </a:rPr>
              <a:t> R 378 – compliant notice was served and liability admitted prior to the limitation period expiring.  Pre-court steps not completed before the limitation period expired.  Brought an application after the expiry of the 3 years under s.57(1). </a:t>
            </a:r>
          </a:p>
          <a:p>
            <a:pPr>
              <a:lnSpc>
                <a:spcPct val="107000"/>
              </a:lnSpc>
              <a:spcAft>
                <a:spcPts val="800"/>
              </a:spcAft>
            </a:pPr>
            <a:r>
              <a:rPr lang="en-AU" sz="1000" dirty="0">
                <a:latin typeface="Calibri" panose="020F0502020204030204" pitchFamily="34" charset="0"/>
                <a:ea typeface="Calibri" panose="020F0502020204030204" pitchFamily="34" charset="0"/>
                <a:cs typeface="Times New Roman" panose="02020603050405020304" pitchFamily="18" charset="0"/>
              </a:rPr>
              <a:t>	T</a:t>
            </a:r>
            <a:r>
              <a:rPr lang="en-AU" sz="1000" dirty="0">
                <a:effectLst/>
                <a:latin typeface="Calibri" panose="020F0502020204030204" pitchFamily="34" charset="0"/>
                <a:ea typeface="Calibri" panose="020F0502020204030204" pitchFamily="34" charset="0"/>
                <a:cs typeface="Times New Roman" panose="02020603050405020304" pitchFamily="18" charset="0"/>
              </a:rPr>
              <a:t>he  Court referred  to the  context  in which s 57(2)(b) exists and said:</a:t>
            </a:r>
          </a:p>
          <a:p>
            <a:pPr marL="457200">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“The discretion to permit the commencement of proceedings after the expiration of a limitation period is to be exercised in this context. It is clearly meant to ameliorate the plight of a claimant who is unable to comply with the requirements of the Act in time to commence proceedings  and  who,  if  justice  is  to  be  done,  should  be  given  the extension. </a:t>
            </a:r>
            <a:r>
              <a:rPr lang="en-AU" sz="1000" b="1" dirty="0">
                <a:effectLst/>
                <a:latin typeface="Calibri" panose="020F0502020204030204" pitchFamily="34" charset="0"/>
                <a:ea typeface="Calibri" panose="020F0502020204030204" pitchFamily="34" charset="0"/>
                <a:cs typeface="Times New Roman" panose="02020603050405020304" pitchFamily="18" charset="0"/>
              </a:rPr>
              <a:t>The discretion is likely to be exercised favourably only in those cases where a claimant’s circumstances make it difficult to comply  with  the  requirements  of  the  Act  and  commence proceedings   within   three   years   or   where,   despite   making conscientious efforts to comply with the requirements of the Act, a  claimant  nevertheless  does  not  do  so  within  three  years  of  the accident.</a:t>
            </a:r>
            <a:r>
              <a:rPr lang="en-AU" sz="1000" dirty="0">
                <a:effectLst/>
                <a:latin typeface="Calibri" panose="020F0502020204030204" pitchFamily="34" charset="0"/>
                <a:ea typeface="Calibri" panose="020F0502020204030204" pitchFamily="34" charset="0"/>
                <a:cs typeface="Times New Roman" panose="02020603050405020304" pitchFamily="18" charset="0"/>
              </a:rPr>
              <a:t> Any delay on the part of a claimant in complying with the Act’s requirements or in applying for an extension  of  time  will  be relevant to the exercise of the discretion. </a:t>
            </a:r>
            <a:r>
              <a:rPr lang="en-AU" sz="1000" b="1" dirty="0">
                <a:effectLst/>
                <a:latin typeface="Calibri" panose="020F0502020204030204" pitchFamily="34" charset="0"/>
                <a:ea typeface="Calibri" panose="020F0502020204030204" pitchFamily="34" charset="0"/>
                <a:cs typeface="Times New Roman" panose="02020603050405020304" pitchFamily="18" charset="0"/>
              </a:rPr>
              <a:t>Claimants who ignore the obligations imposed   on   them   by   the   Act   or   who   make   no conscientious effort to comply with them are unlikely to obtain an extension of time though, of course, each case must be decided on its individual merits</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i="1" dirty="0">
                <a:effectLst/>
                <a:latin typeface="Calibri" panose="020F0502020204030204" pitchFamily="34" charset="0"/>
                <a:ea typeface="Calibri" panose="020F0502020204030204" pitchFamily="34" charset="0"/>
                <a:cs typeface="Times New Roman" panose="02020603050405020304" pitchFamily="18" charset="0"/>
              </a:rPr>
              <a:t>Emphasis added</a:t>
            </a:r>
          </a:p>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8607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0D39-7844-A6B6-40AE-29FA1A6B55D4}"/>
              </a:ext>
            </a:extLst>
          </p:cNvPr>
          <p:cNvSpPr>
            <a:spLocks noGrp="1"/>
          </p:cNvSpPr>
          <p:nvPr>
            <p:ph type="title"/>
          </p:nvPr>
        </p:nvSpPr>
        <p:spPr>
          <a:xfrm>
            <a:off x="496747" y="138007"/>
            <a:ext cx="8150503" cy="531068"/>
          </a:xfrm>
        </p:spPr>
        <p:txBody>
          <a:bodyPr/>
          <a:lstStyle/>
          <a:p>
            <a:r>
              <a:rPr lang="en-AU" sz="3200" dirty="0"/>
              <a:t>Applications under section 39(5)(c)(ii)</a:t>
            </a:r>
            <a:br>
              <a:rPr lang="en-AU" dirty="0"/>
            </a:br>
            <a:endParaRPr lang="en-AU" dirty="0"/>
          </a:p>
        </p:txBody>
      </p:sp>
      <p:sp>
        <p:nvSpPr>
          <p:cNvPr id="6" name="TextBox 5">
            <a:extLst>
              <a:ext uri="{FF2B5EF4-FFF2-40B4-BE49-F238E27FC236}">
                <a16:creationId xmlns:a16="http://schemas.microsoft.com/office/drawing/2014/main" id="{289CB131-D0EB-A42F-B8FB-F0B53F372E3A}"/>
              </a:ext>
            </a:extLst>
          </p:cNvPr>
          <p:cNvSpPr txBox="1"/>
          <p:nvPr/>
        </p:nvSpPr>
        <p:spPr>
          <a:xfrm>
            <a:off x="701186" y="1033346"/>
            <a:ext cx="7813288" cy="281231"/>
          </a:xfrm>
          <a:prstGeom prst="rect">
            <a:avLst/>
          </a:prstGeom>
          <a:noFill/>
        </p:spPr>
        <p:txBody>
          <a:bodyPr wrap="square">
            <a:spAutoFit/>
          </a:bodyPr>
          <a:lstStyle/>
          <a:p>
            <a:pPr marL="342900" lvl="0" indent="-342900">
              <a:lnSpc>
                <a:spcPct val="107000"/>
              </a:lnSpc>
              <a:buFont typeface="Symbol" panose="05050102010706020507" pitchFamily="18" charset="2"/>
              <a:buChar char=""/>
            </a:pPr>
            <a:endParaRPr lang="en-AU" sz="12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57B55AB-2FB6-1F07-1D6C-F6B7E65D1AE3}"/>
              </a:ext>
            </a:extLst>
          </p:cNvPr>
          <p:cNvSpPr txBox="1"/>
          <p:nvPr/>
        </p:nvSpPr>
        <p:spPr>
          <a:xfrm>
            <a:off x="312234" y="783662"/>
            <a:ext cx="8519531" cy="2285113"/>
          </a:xfrm>
          <a:prstGeom prst="rect">
            <a:avLst/>
          </a:prstGeom>
          <a:noFill/>
        </p:spPr>
        <p:txBody>
          <a:bodyPr wrap="square">
            <a:spAutoFit/>
          </a:bodyPr>
          <a:lstStyle/>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(5) </a:t>
            </a:r>
            <a:r>
              <a:rPr lang="en-AU" sz="1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claimant’s failure to give notice of a claim as required under this division prevents the claimant from proceeding further with the claim unless—</a:t>
            </a:r>
          </a:p>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  	(a) the insurer—</a:t>
            </a:r>
          </a:p>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i</a:t>
            </a:r>
            <a:r>
              <a:rPr lang="en-AU" sz="1000" dirty="0">
                <a:effectLst/>
                <a:latin typeface="Calibri" panose="020F0502020204030204" pitchFamily="34" charset="0"/>
                <a:ea typeface="Calibri" panose="020F0502020204030204" pitchFamily="34" charset="0"/>
                <a:cs typeface="Times New Roman" panose="02020603050405020304" pitchFamily="18" charset="0"/>
              </a:rPr>
              <a:t>) 	has stated that the insurer is satisfied notice has been given as required under this division or the claimant has taken reasonable action 			to remedy the noncompliance; or</a:t>
            </a:r>
          </a:p>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		(ii)	is presumed to be satisfied notice has been given as required under this division; or</a:t>
            </a:r>
          </a:p>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	(b) the insurer has waived compliance with the requirement; or</a:t>
            </a:r>
          </a:p>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	(c) </a:t>
            </a:r>
            <a:r>
              <a:rPr lang="en-AU" sz="1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court, on application by the claimant—</a:t>
            </a:r>
          </a:p>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r>
              <a:rPr lang="en-AU" sz="1000" dirty="0" err="1">
                <a:effectLst/>
                <a:latin typeface="Calibri" panose="020F0502020204030204" pitchFamily="34" charset="0"/>
                <a:ea typeface="Calibri" panose="020F0502020204030204" pitchFamily="34" charset="0"/>
                <a:cs typeface="Times New Roman" panose="02020603050405020304" pitchFamily="18" charset="0"/>
              </a:rPr>
              <a:t>i</a:t>
            </a:r>
            <a:r>
              <a:rPr lang="en-AU" sz="1000" dirty="0">
                <a:effectLst/>
                <a:latin typeface="Calibri" panose="020F0502020204030204" pitchFamily="34" charset="0"/>
                <a:ea typeface="Calibri" panose="020F0502020204030204" pitchFamily="34" charset="0"/>
                <a:cs typeface="Times New Roman" panose="02020603050405020304" pitchFamily="18" charset="0"/>
              </a:rPr>
              <a:t>) 	declares that the claimant has remedied the noncompliance; or</a:t>
            </a:r>
          </a:p>
          <a:p>
            <a:pPr>
              <a:lnSpc>
                <a:spcPct val="107000"/>
              </a:lnSpc>
              <a:spcAft>
                <a:spcPts val="800"/>
              </a:spcAft>
            </a:pPr>
            <a:r>
              <a:rPr lang="en-AU" sz="1000" dirty="0">
                <a:effectLst/>
                <a:latin typeface="Calibri" panose="020F0502020204030204" pitchFamily="34" charset="0"/>
                <a:ea typeface="Calibri" panose="020F0502020204030204" pitchFamily="34" charset="0"/>
                <a:cs typeface="Times New Roman" panose="02020603050405020304" pitchFamily="18" charset="0"/>
              </a:rPr>
              <a:t>		(ii) 	</a:t>
            </a:r>
            <a:r>
              <a:rPr lang="en-AU" sz="1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authorises further proceedings based on the claim despite the noncompliance.</a:t>
            </a:r>
          </a:p>
        </p:txBody>
      </p:sp>
    </p:spTree>
    <p:extLst>
      <p:ext uri="{BB962C8B-B14F-4D97-AF65-F5344CB8AC3E}">
        <p14:creationId xmlns:p14="http://schemas.microsoft.com/office/powerpoint/2010/main" val="1645007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0D39-7844-A6B6-40AE-29FA1A6B55D4}"/>
              </a:ext>
            </a:extLst>
          </p:cNvPr>
          <p:cNvSpPr>
            <a:spLocks noGrp="1"/>
          </p:cNvSpPr>
          <p:nvPr>
            <p:ph type="title"/>
          </p:nvPr>
        </p:nvSpPr>
        <p:spPr>
          <a:xfrm>
            <a:off x="496747" y="138007"/>
            <a:ext cx="8150503" cy="531068"/>
          </a:xfrm>
        </p:spPr>
        <p:txBody>
          <a:bodyPr/>
          <a:lstStyle/>
          <a:p>
            <a:r>
              <a:rPr lang="en-AU" sz="3200" dirty="0"/>
              <a:t>Considerations </a:t>
            </a:r>
            <a:br>
              <a:rPr lang="en-AU" dirty="0"/>
            </a:br>
            <a:endParaRPr lang="en-AU" dirty="0"/>
          </a:p>
        </p:txBody>
      </p:sp>
      <p:sp>
        <p:nvSpPr>
          <p:cNvPr id="6" name="TextBox 5">
            <a:extLst>
              <a:ext uri="{FF2B5EF4-FFF2-40B4-BE49-F238E27FC236}">
                <a16:creationId xmlns:a16="http://schemas.microsoft.com/office/drawing/2014/main" id="{289CB131-D0EB-A42F-B8FB-F0B53F372E3A}"/>
              </a:ext>
            </a:extLst>
          </p:cNvPr>
          <p:cNvSpPr txBox="1"/>
          <p:nvPr/>
        </p:nvSpPr>
        <p:spPr>
          <a:xfrm>
            <a:off x="701186" y="1033346"/>
            <a:ext cx="7813288" cy="281231"/>
          </a:xfrm>
          <a:prstGeom prst="rect">
            <a:avLst/>
          </a:prstGeom>
          <a:noFill/>
        </p:spPr>
        <p:txBody>
          <a:bodyPr wrap="square">
            <a:spAutoFit/>
          </a:bodyPr>
          <a:lstStyle/>
          <a:p>
            <a:pPr marL="342900" lvl="0" indent="-342900">
              <a:lnSpc>
                <a:spcPct val="107000"/>
              </a:lnSpc>
              <a:buFont typeface="Symbol" panose="05050102010706020507" pitchFamily="18" charset="2"/>
              <a:buChar char=""/>
            </a:pPr>
            <a:endParaRPr lang="en-AU" sz="12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57B55AB-2FB6-1F07-1D6C-F6B7E65D1AE3}"/>
              </a:ext>
            </a:extLst>
          </p:cNvPr>
          <p:cNvSpPr txBox="1"/>
          <p:nvPr/>
        </p:nvSpPr>
        <p:spPr>
          <a:xfrm>
            <a:off x="312234" y="783662"/>
            <a:ext cx="8519531" cy="3122650"/>
          </a:xfrm>
          <a:prstGeom prst="rect">
            <a:avLst/>
          </a:prstGeom>
          <a:noFill/>
        </p:spPr>
        <p:txBody>
          <a:bodyPr wrap="square">
            <a:spAutoFit/>
          </a:bodyPr>
          <a:lstStyle/>
          <a:p>
            <a:pPr>
              <a:lnSpc>
                <a:spcPct val="107000"/>
              </a:lnSpc>
              <a:spcAft>
                <a:spcPts val="800"/>
              </a:spcAft>
            </a:pPr>
            <a:r>
              <a:rPr lang="en-AU" sz="20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Considerations other than the need to comply with the Act which will usually be relevant include:</a:t>
            </a:r>
          </a:p>
          <a:p>
            <a:pPr marL="628650" lvl="1" indent="-171450">
              <a:lnSpc>
                <a:spcPct val="107000"/>
              </a:lnSpc>
              <a:spcAft>
                <a:spcPts val="800"/>
              </a:spcAft>
              <a:buFont typeface="Arial" panose="020B0604020202020204" pitchFamily="34" charset="0"/>
              <a:buChar char="•"/>
            </a:pPr>
            <a:r>
              <a:rPr lang="en-AU" sz="20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length of the delay;</a:t>
            </a:r>
          </a:p>
          <a:p>
            <a:pPr marL="628650" lvl="1" indent="-171450">
              <a:lnSpc>
                <a:spcPct val="107000"/>
              </a:lnSpc>
              <a:spcAft>
                <a:spcPts val="800"/>
              </a:spcAft>
              <a:buFont typeface="Arial" panose="020B0604020202020204" pitchFamily="34" charset="0"/>
              <a:buChar char="•"/>
            </a:pPr>
            <a:r>
              <a:rPr lang="en-AU" sz="20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whether there has been a general lack of diligence in the prosecution of the claim;</a:t>
            </a:r>
          </a:p>
          <a:p>
            <a:pPr marL="628650" lvl="1" indent="-171450">
              <a:lnSpc>
                <a:spcPct val="107000"/>
              </a:lnSpc>
              <a:spcAft>
                <a:spcPts val="800"/>
              </a:spcAft>
              <a:buFont typeface="Arial" panose="020B0604020202020204" pitchFamily="34" charset="0"/>
              <a:buChar char="•"/>
            </a:pPr>
            <a:r>
              <a:rPr lang="en-AU" sz="20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whether the prospects of a fair trial are diminished; and </a:t>
            </a:r>
          </a:p>
          <a:p>
            <a:pPr marL="628650" lvl="1" indent="-171450">
              <a:lnSpc>
                <a:spcPct val="107000"/>
              </a:lnSpc>
              <a:spcAft>
                <a:spcPts val="800"/>
              </a:spcAft>
              <a:buFont typeface="Arial" panose="020B0604020202020204" pitchFamily="34" charset="0"/>
              <a:buChar char="•"/>
            </a:pPr>
            <a:r>
              <a:rPr lang="en-AU" sz="20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whether an exercise of the discretion will deny the defendant a complete defence. </a:t>
            </a:r>
            <a:endParaRPr lang="en-AU" sz="2000" dirty="0">
              <a:solidFill>
                <a:srgbClr val="2D204D"/>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2528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0D39-7844-A6B6-40AE-29FA1A6B55D4}"/>
              </a:ext>
            </a:extLst>
          </p:cNvPr>
          <p:cNvSpPr>
            <a:spLocks noGrp="1"/>
          </p:cNvSpPr>
          <p:nvPr>
            <p:ph type="title"/>
          </p:nvPr>
        </p:nvSpPr>
        <p:spPr>
          <a:xfrm>
            <a:off x="496747" y="138007"/>
            <a:ext cx="8150503" cy="531068"/>
          </a:xfrm>
        </p:spPr>
        <p:txBody>
          <a:bodyPr/>
          <a:lstStyle/>
          <a:p>
            <a:r>
              <a:rPr lang="en-AU" sz="3200" dirty="0"/>
              <a:t>Scenario</a:t>
            </a:r>
            <a:br>
              <a:rPr lang="en-AU" dirty="0"/>
            </a:br>
            <a:endParaRPr lang="en-AU" dirty="0"/>
          </a:p>
        </p:txBody>
      </p:sp>
      <p:sp>
        <p:nvSpPr>
          <p:cNvPr id="6" name="TextBox 5">
            <a:extLst>
              <a:ext uri="{FF2B5EF4-FFF2-40B4-BE49-F238E27FC236}">
                <a16:creationId xmlns:a16="http://schemas.microsoft.com/office/drawing/2014/main" id="{289CB131-D0EB-A42F-B8FB-F0B53F372E3A}"/>
              </a:ext>
            </a:extLst>
          </p:cNvPr>
          <p:cNvSpPr txBox="1"/>
          <p:nvPr/>
        </p:nvSpPr>
        <p:spPr>
          <a:xfrm>
            <a:off x="701186" y="1033346"/>
            <a:ext cx="7813288" cy="281231"/>
          </a:xfrm>
          <a:prstGeom prst="rect">
            <a:avLst/>
          </a:prstGeom>
          <a:noFill/>
        </p:spPr>
        <p:txBody>
          <a:bodyPr wrap="square">
            <a:spAutoFit/>
          </a:bodyPr>
          <a:lstStyle/>
          <a:p>
            <a:pPr marL="342900" lvl="0" indent="-342900">
              <a:lnSpc>
                <a:spcPct val="107000"/>
              </a:lnSpc>
              <a:buFont typeface="Symbol" panose="05050102010706020507" pitchFamily="18" charset="2"/>
              <a:buChar char=""/>
            </a:pPr>
            <a:endParaRPr lang="en-AU" sz="12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57B55AB-2FB6-1F07-1D6C-F6B7E65D1AE3}"/>
              </a:ext>
            </a:extLst>
          </p:cNvPr>
          <p:cNvSpPr txBox="1"/>
          <p:nvPr/>
        </p:nvSpPr>
        <p:spPr>
          <a:xfrm>
            <a:off x="312234" y="783662"/>
            <a:ext cx="8519531" cy="3156826"/>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n-AU"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The claimant was involved in a car accident on 8 May 2013 – engages a lawyer but doesn’t provide them with enough information to complet</a:t>
            </a:r>
            <a:r>
              <a:rPr lang="en-AU" dirty="0">
                <a:solidFill>
                  <a:srgbClr val="2D204D"/>
                </a:solidFill>
                <a:latin typeface="Calibri" panose="020F0502020204030204" pitchFamily="34" charset="0"/>
                <a:ea typeface="Calibri" panose="020F0502020204030204" pitchFamily="34" charset="0"/>
                <a:cs typeface="Times New Roman" panose="02020603050405020304" pitchFamily="18" charset="0"/>
              </a:rPr>
              <a:t>e the Notice of Accident Claim form.</a:t>
            </a:r>
          </a:p>
          <a:p>
            <a:pPr marL="342900" indent="-342900">
              <a:lnSpc>
                <a:spcPct val="107000"/>
              </a:lnSpc>
              <a:spcAft>
                <a:spcPts val="800"/>
              </a:spcAft>
              <a:buFont typeface="Arial" panose="020B0604020202020204" pitchFamily="34" charset="0"/>
              <a:buChar char="•"/>
            </a:pPr>
            <a:r>
              <a:rPr lang="en-AU"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In April 2016, the claima</a:t>
            </a:r>
            <a:r>
              <a:rPr lang="en-AU" dirty="0">
                <a:solidFill>
                  <a:srgbClr val="2D204D"/>
                </a:solidFill>
                <a:latin typeface="Calibri" panose="020F0502020204030204" pitchFamily="34" charset="0"/>
                <a:ea typeface="Calibri" panose="020F0502020204030204" pitchFamily="34" charset="0"/>
                <a:cs typeface="Times New Roman" panose="02020603050405020304" pitchFamily="18" charset="0"/>
              </a:rPr>
              <a:t>nt</a:t>
            </a:r>
            <a:r>
              <a:rPr lang="en-AU"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 recalls having the accident almost three years ago and gets back in contact with her solicitor who refers her to her current solicitor on 11 May 2016.</a:t>
            </a:r>
          </a:p>
          <a:p>
            <a:pPr marL="342900" indent="-342900">
              <a:lnSpc>
                <a:spcPct val="107000"/>
              </a:lnSpc>
              <a:spcAft>
                <a:spcPts val="800"/>
              </a:spcAft>
              <a:buFont typeface="Arial" panose="020B0604020202020204" pitchFamily="34" charset="0"/>
              <a:buChar char="•"/>
            </a:pPr>
            <a:r>
              <a:rPr lang="en-AU"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The new solicitor served a Notice of Accident Claim form on 19 May 2016 </a:t>
            </a:r>
          </a:p>
          <a:p>
            <a:pPr marL="342900" indent="-342900">
              <a:lnSpc>
                <a:spcPct val="107000"/>
              </a:lnSpc>
              <a:spcAft>
                <a:spcPts val="800"/>
              </a:spcAft>
              <a:buFont typeface="Arial" panose="020B0604020202020204" pitchFamily="34" charset="0"/>
              <a:buChar char="•"/>
            </a:pPr>
            <a:r>
              <a:rPr lang="en-AU" dirty="0">
                <a:solidFill>
                  <a:srgbClr val="2D204D"/>
                </a:solidFill>
                <a:latin typeface="Calibri" panose="020F0502020204030204" pitchFamily="34" charset="0"/>
                <a:ea typeface="Calibri" panose="020F0502020204030204" pitchFamily="34" charset="0"/>
                <a:cs typeface="Times New Roman" panose="02020603050405020304" pitchFamily="18" charset="0"/>
              </a:rPr>
              <a:t>O</a:t>
            </a:r>
            <a:r>
              <a:rPr lang="en-AU"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n 29 June 2016 the insurer rejected the excuse f</a:t>
            </a:r>
            <a:r>
              <a:rPr lang="en-AU" dirty="0">
                <a:solidFill>
                  <a:srgbClr val="2D204D"/>
                </a:solidFill>
                <a:latin typeface="Calibri" panose="020F0502020204030204" pitchFamily="34" charset="0"/>
                <a:ea typeface="Calibri" panose="020F0502020204030204" pitchFamily="34" charset="0"/>
                <a:cs typeface="Times New Roman" panose="02020603050405020304" pitchFamily="18" charset="0"/>
              </a:rPr>
              <a:t>or delay and not</a:t>
            </a:r>
            <a:r>
              <a:rPr lang="en-AU"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 accept the claim. </a:t>
            </a:r>
          </a:p>
          <a:p>
            <a:pPr>
              <a:lnSpc>
                <a:spcPct val="107000"/>
              </a:lnSpc>
              <a:spcAft>
                <a:spcPts val="800"/>
              </a:spcAft>
            </a:pPr>
            <a:r>
              <a:rPr lang="en-AU" dirty="0">
                <a:solidFill>
                  <a:srgbClr val="2D204D"/>
                </a:solidFill>
                <a:latin typeface="Calibri" panose="020F0502020204030204" pitchFamily="34" charset="0"/>
                <a:ea typeface="Calibri" panose="020F0502020204030204" pitchFamily="34" charset="0"/>
                <a:cs typeface="Times New Roman" panose="02020603050405020304" pitchFamily="18" charset="0"/>
              </a:rPr>
              <a:t>See </a:t>
            </a:r>
            <a:r>
              <a:rPr lang="en-AU" i="1" dirty="0">
                <a:solidFill>
                  <a:srgbClr val="2D204D"/>
                </a:solidFill>
                <a:latin typeface="Calibri" panose="020F0502020204030204" pitchFamily="34" charset="0"/>
                <a:ea typeface="Calibri" panose="020F0502020204030204" pitchFamily="34" charset="0"/>
                <a:cs typeface="Times New Roman" panose="02020603050405020304" pitchFamily="18" charset="0"/>
              </a:rPr>
              <a:t>Djuric v Wai Kit &amp; Anor </a:t>
            </a:r>
            <a:r>
              <a:rPr lang="en-AU" dirty="0">
                <a:solidFill>
                  <a:srgbClr val="2D204D"/>
                </a:solidFill>
                <a:latin typeface="Calibri" panose="020F0502020204030204" pitchFamily="34" charset="0"/>
                <a:ea typeface="Calibri" panose="020F0502020204030204" pitchFamily="34" charset="0"/>
                <a:cs typeface="Times New Roman" panose="02020603050405020304" pitchFamily="18" charset="0"/>
              </a:rPr>
              <a:t>[2016] QDC 194</a:t>
            </a:r>
          </a:p>
        </p:txBody>
      </p:sp>
    </p:spTree>
    <p:extLst>
      <p:ext uri="{BB962C8B-B14F-4D97-AF65-F5344CB8AC3E}">
        <p14:creationId xmlns:p14="http://schemas.microsoft.com/office/powerpoint/2010/main" val="2001397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0D39-7844-A6B6-40AE-29FA1A6B55D4}"/>
              </a:ext>
            </a:extLst>
          </p:cNvPr>
          <p:cNvSpPr>
            <a:spLocks noGrp="1"/>
          </p:cNvSpPr>
          <p:nvPr>
            <p:ph type="title"/>
          </p:nvPr>
        </p:nvSpPr>
        <p:spPr>
          <a:xfrm>
            <a:off x="496747" y="138007"/>
            <a:ext cx="8150503" cy="1018056"/>
          </a:xfrm>
        </p:spPr>
        <p:txBody>
          <a:bodyPr/>
          <a:lstStyle/>
          <a:p>
            <a:r>
              <a:rPr lang="en-AU" sz="3200" dirty="0"/>
              <a:t>Time limits under the </a:t>
            </a:r>
            <a:r>
              <a:rPr lang="en-AU" sz="3200" i="1" dirty="0"/>
              <a:t>Personal Injuries Proceedings Act </a:t>
            </a:r>
            <a:r>
              <a:rPr lang="en-AU" sz="3200" dirty="0"/>
              <a:t>2002</a:t>
            </a:r>
            <a:br>
              <a:rPr lang="en-AU" dirty="0"/>
            </a:br>
            <a:endParaRPr lang="en-AU" dirty="0"/>
          </a:p>
        </p:txBody>
      </p:sp>
      <p:sp>
        <p:nvSpPr>
          <p:cNvPr id="6" name="TextBox 5">
            <a:extLst>
              <a:ext uri="{FF2B5EF4-FFF2-40B4-BE49-F238E27FC236}">
                <a16:creationId xmlns:a16="http://schemas.microsoft.com/office/drawing/2014/main" id="{289CB131-D0EB-A42F-B8FB-F0B53F372E3A}"/>
              </a:ext>
            </a:extLst>
          </p:cNvPr>
          <p:cNvSpPr txBox="1"/>
          <p:nvPr/>
        </p:nvSpPr>
        <p:spPr>
          <a:xfrm>
            <a:off x="701186" y="1033346"/>
            <a:ext cx="7813288" cy="281231"/>
          </a:xfrm>
          <a:prstGeom prst="rect">
            <a:avLst/>
          </a:prstGeom>
          <a:noFill/>
        </p:spPr>
        <p:txBody>
          <a:bodyPr wrap="square">
            <a:spAutoFit/>
          </a:bodyPr>
          <a:lstStyle/>
          <a:p>
            <a:pPr marL="342900" lvl="0" indent="-342900">
              <a:lnSpc>
                <a:spcPct val="107000"/>
              </a:lnSpc>
              <a:buFont typeface="Symbol" panose="05050102010706020507" pitchFamily="18" charset="2"/>
              <a:buChar char=""/>
            </a:pPr>
            <a:endParaRPr lang="en-AU" sz="12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57B55AB-2FB6-1F07-1D6C-F6B7E65D1AE3}"/>
              </a:ext>
            </a:extLst>
          </p:cNvPr>
          <p:cNvSpPr txBox="1"/>
          <p:nvPr/>
        </p:nvSpPr>
        <p:spPr>
          <a:xfrm>
            <a:off x="98474" y="1156062"/>
            <a:ext cx="8733291" cy="2991909"/>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n-AU" sz="1100" dirty="0">
                <a:solidFill>
                  <a:srgbClr val="2D204D"/>
                </a:solidFill>
                <a:latin typeface="Calibri" panose="020F0502020204030204" pitchFamily="34" charset="0"/>
                <a:ea typeface="Calibri" panose="020F0502020204030204" pitchFamily="34" charset="0"/>
                <a:cs typeface="Times New Roman" panose="02020603050405020304" pitchFamily="18" charset="0"/>
              </a:rPr>
              <a:t>s. 9(3) – The Part 1 Notice must given on the earlier of the following:</a:t>
            </a:r>
          </a:p>
          <a:p>
            <a:pPr marL="800100" lvl="1" indent="-342900">
              <a:lnSpc>
                <a:spcPct val="107000"/>
              </a:lnSpc>
              <a:spcAft>
                <a:spcPts val="800"/>
              </a:spcAft>
              <a:buFont typeface="Arial" panose="020B0604020202020204" pitchFamily="34" charset="0"/>
              <a:buChar char="•"/>
            </a:pPr>
            <a:r>
              <a:rPr lang="en-AU" sz="1100" dirty="0">
                <a:solidFill>
                  <a:srgbClr val="2D204D"/>
                </a:solidFill>
                <a:latin typeface="Calibri" panose="020F0502020204030204" pitchFamily="34" charset="0"/>
                <a:ea typeface="Calibri" panose="020F0502020204030204" pitchFamily="34" charset="0"/>
                <a:cs typeface="Times New Roman" panose="02020603050405020304" pitchFamily="18" charset="0"/>
              </a:rPr>
              <a:t>9 months after the day the incident giving rise to the personal injury happened or, if symptoms of the injury are not immediately apparent, the first appearance of symptoms of the injury;</a:t>
            </a:r>
            <a:r>
              <a:rPr lang="en-AU" sz="11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 </a:t>
            </a:r>
          </a:p>
          <a:p>
            <a:pPr marL="800100" lvl="1" indent="-342900">
              <a:lnSpc>
                <a:spcPct val="107000"/>
              </a:lnSpc>
              <a:spcAft>
                <a:spcPts val="800"/>
              </a:spcAft>
              <a:buFont typeface="Arial" panose="020B0604020202020204" pitchFamily="34" charset="0"/>
              <a:buChar char="•"/>
            </a:pPr>
            <a:r>
              <a:rPr lang="en-AU" sz="11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1 month after the day the claimant first instructs a law practice to act on the person’s behalf in seeking damages for the personal injury and the person against whom the proceeding is proposed to be started is identified.</a:t>
            </a:r>
          </a:p>
          <a:p>
            <a:pPr marL="342900" indent="-342900">
              <a:lnSpc>
                <a:spcPct val="107000"/>
              </a:lnSpc>
              <a:spcAft>
                <a:spcPts val="800"/>
              </a:spcAft>
              <a:buFont typeface="Arial" panose="020B0604020202020204" pitchFamily="34" charset="0"/>
              <a:buChar char="•"/>
            </a:pPr>
            <a:r>
              <a:rPr lang="en-AU" sz="1100" dirty="0">
                <a:solidFill>
                  <a:srgbClr val="2D204D"/>
                </a:solidFill>
                <a:latin typeface="Calibri" panose="020F0502020204030204" pitchFamily="34" charset="0"/>
                <a:ea typeface="Calibri" panose="020F0502020204030204" pitchFamily="34" charset="0"/>
                <a:cs typeface="Times New Roman" panose="02020603050405020304" pitchFamily="18" charset="0"/>
              </a:rPr>
              <a:t>s. 9A – must give an initial notice within 9 months of the medical incident or 1 month of first instructing a law practice.</a:t>
            </a:r>
          </a:p>
          <a:p>
            <a:pPr marL="342900" indent="-342900">
              <a:lnSpc>
                <a:spcPct val="107000"/>
              </a:lnSpc>
              <a:spcAft>
                <a:spcPts val="800"/>
              </a:spcAft>
              <a:buFont typeface="Arial" panose="020B0604020202020204" pitchFamily="34" charset="0"/>
              <a:buChar char="•"/>
            </a:pPr>
            <a:r>
              <a:rPr lang="en-AU" sz="11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s. 9A(6A) – reasonable excuse if the notice is given within a reasonable time after receiving a finalised decision from one of the various bodies that are authorised to investigate complaints (e.g. AHPRA)</a:t>
            </a:r>
          </a:p>
          <a:p>
            <a:pPr marL="342900" indent="-342900">
              <a:lnSpc>
                <a:spcPct val="107000"/>
              </a:lnSpc>
              <a:spcAft>
                <a:spcPts val="800"/>
              </a:spcAft>
              <a:buFont typeface="Arial" panose="020B0604020202020204" pitchFamily="34" charset="0"/>
              <a:buChar char="•"/>
            </a:pPr>
            <a:r>
              <a:rPr lang="en-AU" sz="1100" dirty="0">
                <a:solidFill>
                  <a:srgbClr val="2D204D"/>
                </a:solidFill>
                <a:latin typeface="Calibri" panose="020F0502020204030204" pitchFamily="34" charset="0"/>
                <a:ea typeface="Calibri" panose="020F0502020204030204" pitchFamily="34" charset="0"/>
                <a:cs typeface="Times New Roman" panose="02020603050405020304" pitchFamily="18" charset="0"/>
              </a:rPr>
              <a:t>s. 9A(9) – within 12 months of giving the initial notice, the claimant must give their Part 1 notice with a written report form a medical specialist</a:t>
            </a:r>
          </a:p>
          <a:p>
            <a:pPr marL="342900" indent="-342900">
              <a:lnSpc>
                <a:spcPct val="107000"/>
              </a:lnSpc>
              <a:spcAft>
                <a:spcPts val="800"/>
              </a:spcAft>
              <a:buFont typeface="Arial" panose="020B0604020202020204" pitchFamily="34" charset="0"/>
              <a:buChar char="•"/>
            </a:pPr>
            <a:r>
              <a:rPr lang="en-AU" sz="11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S. 42 Time for sta</a:t>
            </a:r>
            <a:r>
              <a:rPr lang="en-AU" sz="1100" dirty="0">
                <a:solidFill>
                  <a:srgbClr val="2D204D"/>
                </a:solidFill>
                <a:latin typeface="Calibri" panose="020F0502020204030204" pitchFamily="34" charset="0"/>
                <a:ea typeface="Calibri" panose="020F0502020204030204" pitchFamily="34" charset="0"/>
                <a:cs typeface="Times New Roman" panose="02020603050405020304" pitchFamily="18" charset="0"/>
              </a:rPr>
              <a:t>rting proceeding – within 60 days after the compulsory conference or a further period agreed within the 60 day period or fixed by a court </a:t>
            </a:r>
            <a:endParaRPr lang="en-AU" sz="11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endParaRPr lang="en-AU" sz="12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9047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0D39-7844-A6B6-40AE-29FA1A6B55D4}"/>
              </a:ext>
            </a:extLst>
          </p:cNvPr>
          <p:cNvSpPr>
            <a:spLocks noGrp="1"/>
          </p:cNvSpPr>
          <p:nvPr>
            <p:ph type="title"/>
          </p:nvPr>
        </p:nvSpPr>
        <p:spPr>
          <a:xfrm>
            <a:off x="496747" y="138007"/>
            <a:ext cx="8150503" cy="1018056"/>
          </a:xfrm>
        </p:spPr>
        <p:txBody>
          <a:bodyPr/>
          <a:lstStyle/>
          <a:p>
            <a:r>
              <a:rPr lang="en-AU" sz="2000" dirty="0"/>
              <a:t>Special provisions for notification of claims in relation to injuries to children arising out of medical treatment – Division 1A</a:t>
            </a:r>
            <a:br>
              <a:rPr lang="en-AU" dirty="0"/>
            </a:br>
            <a:endParaRPr lang="en-AU" dirty="0"/>
          </a:p>
        </p:txBody>
      </p:sp>
      <p:sp>
        <p:nvSpPr>
          <p:cNvPr id="6" name="TextBox 5">
            <a:extLst>
              <a:ext uri="{FF2B5EF4-FFF2-40B4-BE49-F238E27FC236}">
                <a16:creationId xmlns:a16="http://schemas.microsoft.com/office/drawing/2014/main" id="{289CB131-D0EB-A42F-B8FB-F0B53F372E3A}"/>
              </a:ext>
            </a:extLst>
          </p:cNvPr>
          <p:cNvSpPr txBox="1"/>
          <p:nvPr/>
        </p:nvSpPr>
        <p:spPr>
          <a:xfrm>
            <a:off x="701186" y="1033346"/>
            <a:ext cx="7813288" cy="281231"/>
          </a:xfrm>
          <a:prstGeom prst="rect">
            <a:avLst/>
          </a:prstGeom>
          <a:noFill/>
        </p:spPr>
        <p:txBody>
          <a:bodyPr wrap="square">
            <a:spAutoFit/>
          </a:bodyPr>
          <a:lstStyle/>
          <a:p>
            <a:pPr marL="342900" lvl="0" indent="-342900">
              <a:lnSpc>
                <a:spcPct val="107000"/>
              </a:lnSpc>
              <a:buFont typeface="Symbol" panose="05050102010706020507" pitchFamily="18" charset="2"/>
              <a:buChar char=""/>
            </a:pPr>
            <a:endParaRPr lang="en-AU" sz="12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57B55AB-2FB6-1F07-1D6C-F6B7E65D1AE3}"/>
              </a:ext>
            </a:extLst>
          </p:cNvPr>
          <p:cNvSpPr txBox="1"/>
          <p:nvPr/>
        </p:nvSpPr>
        <p:spPr>
          <a:xfrm>
            <a:off x="372291" y="1156062"/>
            <a:ext cx="8459474" cy="1774717"/>
          </a:xfrm>
          <a:prstGeom prst="rect">
            <a:avLst/>
          </a:prstGeom>
          <a:noFill/>
        </p:spPr>
        <p:txBody>
          <a:bodyPr wrap="square">
            <a:spAutoFit/>
          </a:bodyPr>
          <a:lstStyle/>
          <a:p>
            <a:pPr>
              <a:lnSpc>
                <a:spcPct val="107000"/>
              </a:lnSpc>
              <a:spcAft>
                <a:spcPts val="800"/>
              </a:spcAft>
            </a:pPr>
            <a:r>
              <a:rPr lang="en-AU" sz="12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A parent or legal guardian must give a Part 1 NOC before the </a:t>
            </a:r>
            <a:r>
              <a:rPr lang="en-AU" sz="1200" b="1"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earliest </a:t>
            </a:r>
            <a:r>
              <a:rPr lang="en-AU" sz="12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of: </a:t>
            </a:r>
          </a:p>
          <a:p>
            <a:pPr marL="628650" lvl="1" indent="-171450">
              <a:lnSpc>
                <a:spcPct val="107000"/>
              </a:lnSpc>
              <a:spcAft>
                <a:spcPts val="800"/>
              </a:spcAft>
              <a:buFont typeface="Arial" panose="020B0604020202020204" pitchFamily="34" charset="0"/>
              <a:buChar char="•"/>
            </a:pPr>
            <a:r>
              <a:rPr lang="en-AU" sz="12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The day 6 years after the day the parent/LG knew or ought reasonably to have known that a personal injury had occurred – s20B;</a:t>
            </a:r>
          </a:p>
          <a:p>
            <a:pPr marL="628650" lvl="1" indent="-171450">
              <a:lnSpc>
                <a:spcPct val="107000"/>
              </a:lnSpc>
              <a:spcAft>
                <a:spcPts val="800"/>
              </a:spcAft>
              <a:buFont typeface="Arial" panose="020B0604020202020204" pitchFamily="34" charset="0"/>
              <a:buChar char="•"/>
            </a:pPr>
            <a:r>
              <a:rPr lang="en-AU" sz="12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The day 18 months after the day the parent/LG first consults a lawyer about the possibility of seeking damages for the personal injury.</a:t>
            </a:r>
          </a:p>
          <a:p>
            <a:pPr>
              <a:lnSpc>
                <a:spcPct val="107000"/>
              </a:lnSpc>
              <a:spcAft>
                <a:spcPts val="800"/>
              </a:spcAft>
            </a:pPr>
            <a:r>
              <a:rPr lang="en-AU" sz="12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A practitioner acting for a parent/LG, must give the Part 1 NOC as soon as practicable after being instructed.  A failure by the practitioner to comply with 20C(2) is professional misconduct. </a:t>
            </a:r>
          </a:p>
        </p:txBody>
      </p:sp>
    </p:spTree>
    <p:extLst>
      <p:ext uri="{BB962C8B-B14F-4D97-AF65-F5344CB8AC3E}">
        <p14:creationId xmlns:p14="http://schemas.microsoft.com/office/powerpoint/2010/main" val="1576431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A27C0-BC07-AC48-BB01-6F28664B3C0A}"/>
              </a:ext>
            </a:extLst>
          </p:cNvPr>
          <p:cNvSpPr txBox="1"/>
          <p:nvPr/>
        </p:nvSpPr>
        <p:spPr>
          <a:xfrm>
            <a:off x="2535045" y="198706"/>
            <a:ext cx="6393365" cy="1815882"/>
          </a:xfrm>
          <a:prstGeom prst="rect">
            <a:avLst/>
          </a:prstGeom>
          <a:noFill/>
        </p:spPr>
        <p:txBody>
          <a:bodyPr wrap="square" rtlCol="0">
            <a:spAutoFit/>
          </a:bodyPr>
          <a:lstStyle/>
          <a:p>
            <a:r>
              <a:rPr lang="en-AU" sz="2800" b="1" dirty="0">
                <a:solidFill>
                  <a:srgbClr val="B7A693"/>
                </a:solidFill>
                <a:latin typeface="Calisto MT" panose="02040603050505030304" pitchFamily="18" charset="77"/>
              </a:rPr>
              <a:t>Claims under the </a:t>
            </a:r>
            <a:r>
              <a:rPr lang="en-AU" sz="2800" b="1" i="1" dirty="0">
                <a:solidFill>
                  <a:srgbClr val="B7A693"/>
                </a:solidFill>
                <a:latin typeface="Calisto MT" panose="02040603050505030304" pitchFamily="18" charset="77"/>
              </a:rPr>
              <a:t>Personal Injuries Proceedings Act - </a:t>
            </a:r>
            <a:r>
              <a:rPr lang="en-AU" sz="2800" b="1" dirty="0">
                <a:solidFill>
                  <a:srgbClr val="B7A693"/>
                </a:solidFill>
                <a:latin typeface="Calisto MT" panose="02040603050505030304" pitchFamily="18" charset="77"/>
              </a:rPr>
              <a:t>Starting urgent proceedings by agreement</a:t>
            </a:r>
          </a:p>
          <a:p>
            <a:endParaRPr lang="en-US" sz="2800" b="1" dirty="0">
              <a:solidFill>
                <a:srgbClr val="B7A693"/>
              </a:solidFill>
              <a:latin typeface="Calisto MT" panose="02040603050505030304" pitchFamily="18" charset="77"/>
            </a:endParaRPr>
          </a:p>
        </p:txBody>
      </p:sp>
      <p:sp>
        <p:nvSpPr>
          <p:cNvPr id="4" name="TextBox 3">
            <a:extLst>
              <a:ext uri="{FF2B5EF4-FFF2-40B4-BE49-F238E27FC236}">
                <a16:creationId xmlns:a16="http://schemas.microsoft.com/office/drawing/2014/main" id="{2981AD78-8C5A-3F2D-BA7C-9180571D7A20}"/>
              </a:ext>
            </a:extLst>
          </p:cNvPr>
          <p:cNvSpPr txBox="1"/>
          <p:nvPr/>
        </p:nvSpPr>
        <p:spPr>
          <a:xfrm>
            <a:off x="2605669" y="1688056"/>
            <a:ext cx="6252116" cy="281231"/>
          </a:xfrm>
          <a:prstGeom prst="rect">
            <a:avLst/>
          </a:prstGeom>
          <a:noFill/>
        </p:spPr>
        <p:txBody>
          <a:bodyPr wrap="square">
            <a:spAutoFit/>
          </a:bodyPr>
          <a:lstStyle/>
          <a:p>
            <a:pPr>
              <a:lnSpc>
                <a:spcPct val="107000"/>
              </a:lnSpc>
              <a:spcAft>
                <a:spcPts val="800"/>
              </a:spcAft>
            </a:pPr>
            <a:r>
              <a:rPr lang="en-AU" sz="12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Section 44 PIPA avoids the need to bring an application under s 43.</a:t>
            </a:r>
          </a:p>
        </p:txBody>
      </p:sp>
      <p:sp>
        <p:nvSpPr>
          <p:cNvPr id="5" name="TextBox 4">
            <a:extLst>
              <a:ext uri="{FF2B5EF4-FFF2-40B4-BE49-F238E27FC236}">
                <a16:creationId xmlns:a16="http://schemas.microsoft.com/office/drawing/2014/main" id="{21D976F3-DC86-ACCF-3BA1-545362DA1035}"/>
              </a:ext>
            </a:extLst>
          </p:cNvPr>
          <p:cNvSpPr txBox="1"/>
          <p:nvPr/>
        </p:nvSpPr>
        <p:spPr>
          <a:xfrm>
            <a:off x="2535045" y="2102469"/>
            <a:ext cx="6136888" cy="2408673"/>
          </a:xfrm>
          <a:prstGeom prst="rect">
            <a:avLst/>
          </a:prstGeom>
          <a:noFill/>
        </p:spPr>
        <p:txBody>
          <a:bodyPr wrap="square">
            <a:spAutoFit/>
          </a:bodyPr>
          <a:lstStyle/>
          <a:p>
            <a:pPr>
              <a:lnSpc>
                <a:spcPct val="107000"/>
              </a:lnSpc>
              <a:spcAft>
                <a:spcPts val="800"/>
              </a:spcAft>
            </a:pPr>
            <a:r>
              <a:rPr lang="en-AU" sz="1100" b="1" dirty="0">
                <a:effectLst/>
                <a:latin typeface="Calibri" panose="020F0502020204030204" pitchFamily="34" charset="0"/>
                <a:ea typeface="Calibri" panose="020F0502020204030204" pitchFamily="34" charset="0"/>
                <a:cs typeface="Times New Roman" panose="02020603050405020304" pitchFamily="18" charset="0"/>
              </a:rPr>
              <a:t>43 Starting urgent proceeding with the court’s leave</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(1) </a:t>
            </a:r>
            <a:r>
              <a:rPr lang="en-AU"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 court, on application by a claimant, may give leave to the claimant to start a proceeding in the court for damages based on a liability for personal injury despite noncompliance with this part if the court is satisfied there is an urgent need to start the proceeding</a:t>
            </a:r>
            <a:r>
              <a:rPr lang="en-AU" sz="1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(2) The order giving leave to start the proceeding may be made on conditions the court considers necessary or appropriate having regard to the particular circumstances of the case.</a:t>
            </a: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(3) However, if leave is given, the proceeding started by leave is stayed until the claimant complies with this part or the proceeding is discontinued or otherwise ends.</a:t>
            </a: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(4) Despite subsection (3), the proceeding is not stayed if—</a:t>
            </a:r>
          </a:p>
          <a:p>
            <a:pPr indent="457200">
              <a:lnSpc>
                <a:spcPct val="107000"/>
              </a:lnSpc>
              <a:spcAft>
                <a:spcPts val="800"/>
              </a:spcAft>
            </a:pPr>
            <a:r>
              <a:rPr lang="en-AU" sz="1100" dirty="0">
                <a:latin typeface="Calibri" panose="020F0502020204030204" pitchFamily="34" charset="0"/>
                <a:ea typeface="Calibri" panose="020F0502020204030204" pitchFamily="34" charset="0"/>
                <a:cs typeface="Times New Roman" panose="02020603050405020304" pitchFamily="18" charset="0"/>
              </a:rPr>
              <a: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7391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A27C0-BC07-AC48-BB01-6F28664B3C0A}"/>
              </a:ext>
            </a:extLst>
          </p:cNvPr>
          <p:cNvSpPr txBox="1"/>
          <p:nvPr/>
        </p:nvSpPr>
        <p:spPr>
          <a:xfrm>
            <a:off x="486957" y="182945"/>
            <a:ext cx="8426583" cy="646331"/>
          </a:xfrm>
          <a:prstGeom prst="rect">
            <a:avLst/>
          </a:prstGeom>
          <a:noFill/>
        </p:spPr>
        <p:txBody>
          <a:bodyPr wrap="square" rtlCol="0">
            <a:spAutoFit/>
          </a:bodyPr>
          <a:lstStyle/>
          <a:p>
            <a:r>
              <a:rPr lang="en-US" sz="3600" b="1" dirty="0">
                <a:solidFill>
                  <a:srgbClr val="B7A693"/>
                </a:solidFill>
                <a:latin typeface="Calisto MT" panose="02040603050505030304" pitchFamily="18" charset="77"/>
              </a:rPr>
              <a:t>What are the time limits in Queensland? </a:t>
            </a:r>
          </a:p>
        </p:txBody>
      </p:sp>
      <p:sp>
        <p:nvSpPr>
          <p:cNvPr id="3" name="TextBox 2">
            <a:extLst>
              <a:ext uri="{FF2B5EF4-FFF2-40B4-BE49-F238E27FC236}">
                <a16:creationId xmlns:a16="http://schemas.microsoft.com/office/drawing/2014/main" id="{B45B21F7-64E0-EF48-BA42-F99A2F43E4EA}"/>
              </a:ext>
            </a:extLst>
          </p:cNvPr>
          <p:cNvSpPr txBox="1"/>
          <p:nvPr/>
        </p:nvSpPr>
        <p:spPr>
          <a:xfrm>
            <a:off x="286762" y="890331"/>
            <a:ext cx="4712677" cy="400110"/>
          </a:xfrm>
          <a:prstGeom prst="rect">
            <a:avLst/>
          </a:prstGeom>
          <a:noFill/>
        </p:spPr>
        <p:txBody>
          <a:bodyPr wrap="square" rtlCol="0">
            <a:spAutoFit/>
          </a:bodyPr>
          <a:lstStyle/>
          <a:p>
            <a:r>
              <a:rPr lang="en-US" sz="2000" b="1" i="1" dirty="0">
                <a:solidFill>
                  <a:srgbClr val="2D204D"/>
                </a:solidFill>
                <a:latin typeface="Calisto MT" panose="02040603050505030304" pitchFamily="18" charset="77"/>
              </a:rPr>
              <a:t>Limitation of Actions Act 1974 </a:t>
            </a:r>
            <a:r>
              <a:rPr lang="en-US" sz="2000" b="1" dirty="0">
                <a:solidFill>
                  <a:srgbClr val="2D204D"/>
                </a:solidFill>
                <a:latin typeface="Calisto MT" panose="02040603050505030304" pitchFamily="18" charset="77"/>
              </a:rPr>
              <a:t>(Qld)</a:t>
            </a:r>
          </a:p>
        </p:txBody>
      </p:sp>
      <p:sp>
        <p:nvSpPr>
          <p:cNvPr id="4" name="TextBox 3">
            <a:extLst>
              <a:ext uri="{FF2B5EF4-FFF2-40B4-BE49-F238E27FC236}">
                <a16:creationId xmlns:a16="http://schemas.microsoft.com/office/drawing/2014/main" id="{BF7F215D-0813-FB4B-9697-581E2F0E792B}"/>
              </a:ext>
            </a:extLst>
          </p:cNvPr>
          <p:cNvSpPr txBox="1"/>
          <p:nvPr/>
        </p:nvSpPr>
        <p:spPr>
          <a:xfrm>
            <a:off x="486957" y="1957516"/>
            <a:ext cx="4312289" cy="1569660"/>
          </a:xfrm>
          <a:prstGeom prst="rect">
            <a:avLst/>
          </a:prstGeom>
          <a:noFill/>
        </p:spPr>
        <p:txBody>
          <a:bodyPr wrap="square" rtlCol="0">
            <a:spAutoFit/>
          </a:bodyPr>
          <a:lstStyle/>
          <a:p>
            <a:pPr marL="285750" indent="-285750">
              <a:buClr>
                <a:srgbClr val="B7A693"/>
              </a:buClr>
              <a:buFont typeface="Arial" panose="020B0604020202020204" pitchFamily="34" charset="0"/>
              <a:buChar char="•"/>
            </a:pPr>
            <a:r>
              <a:rPr lang="en-AU" sz="1600" dirty="0">
                <a:solidFill>
                  <a:srgbClr val="2D204D"/>
                </a:solidFill>
                <a:latin typeface="Calisto MT" panose="02040603050505030304" pitchFamily="18" charset="77"/>
              </a:rPr>
              <a:t>Bullet points </a:t>
            </a:r>
            <a:r>
              <a:rPr lang="en-AU" sz="1600" dirty="0" err="1">
                <a:solidFill>
                  <a:srgbClr val="2D204D"/>
                </a:solidFill>
                <a:latin typeface="Calisto MT" panose="02040603050505030304" pitchFamily="18" charset="77"/>
              </a:rPr>
              <a:t>em</a:t>
            </a:r>
            <a:r>
              <a:rPr lang="en-AU" sz="1600" dirty="0">
                <a:solidFill>
                  <a:srgbClr val="2D204D"/>
                </a:solidFill>
                <a:latin typeface="Calisto MT" panose="02040603050505030304" pitchFamily="18" charset="77"/>
              </a:rPr>
              <a:t> lam </a:t>
            </a:r>
            <a:r>
              <a:rPr lang="en-AU" sz="1600" dirty="0" err="1">
                <a:solidFill>
                  <a:srgbClr val="2D204D"/>
                </a:solidFill>
                <a:latin typeface="Calisto MT" panose="02040603050505030304" pitchFamily="18" charset="77"/>
              </a:rPr>
              <a:t>eaqui</a:t>
            </a:r>
            <a:r>
              <a:rPr lang="en-AU" sz="1600" dirty="0">
                <a:solidFill>
                  <a:srgbClr val="2D204D"/>
                </a:solidFill>
                <a:latin typeface="Calisto MT" panose="02040603050505030304" pitchFamily="18" charset="77"/>
              </a:rPr>
              <a:t> </a:t>
            </a:r>
            <a:r>
              <a:rPr lang="en-AU" sz="1600" dirty="0" err="1">
                <a:solidFill>
                  <a:srgbClr val="2D204D"/>
                </a:solidFill>
                <a:latin typeface="Calisto MT" panose="02040603050505030304" pitchFamily="18" charset="77"/>
              </a:rPr>
              <a:t>aut</a:t>
            </a:r>
            <a:r>
              <a:rPr lang="en-AU" sz="1600" dirty="0">
                <a:solidFill>
                  <a:srgbClr val="2D204D"/>
                </a:solidFill>
                <a:latin typeface="Calisto MT" panose="02040603050505030304" pitchFamily="18" charset="77"/>
              </a:rPr>
              <a:t> </a:t>
            </a:r>
          </a:p>
          <a:p>
            <a:pPr>
              <a:buClr>
                <a:srgbClr val="B7A693"/>
              </a:buClr>
            </a:pPr>
            <a:r>
              <a:rPr lang="en-AU" sz="1600" dirty="0">
                <a:solidFill>
                  <a:srgbClr val="2D204D"/>
                </a:solidFill>
                <a:latin typeface="Calisto MT" panose="02040603050505030304" pitchFamily="18" charset="77"/>
              </a:rPr>
              <a:t> </a:t>
            </a:r>
          </a:p>
          <a:p>
            <a:pPr marL="285750" indent="-285750">
              <a:buClr>
                <a:srgbClr val="B7A693"/>
              </a:buClr>
              <a:buFont typeface="Arial" panose="020B0604020202020204" pitchFamily="34" charset="0"/>
              <a:buChar char="•"/>
            </a:pPr>
            <a:r>
              <a:rPr lang="en-AU" sz="1600" dirty="0">
                <a:solidFill>
                  <a:srgbClr val="2D204D"/>
                </a:solidFill>
                <a:latin typeface="Calisto MT" panose="02040603050505030304" pitchFamily="18" charset="77"/>
              </a:rPr>
              <a:t>Bullet points bullet points </a:t>
            </a:r>
            <a:r>
              <a:rPr lang="en-AU" sz="1600" dirty="0" err="1">
                <a:solidFill>
                  <a:srgbClr val="2D204D"/>
                </a:solidFill>
                <a:latin typeface="Calisto MT" panose="02040603050505030304" pitchFamily="18" charset="77"/>
              </a:rPr>
              <a:t>caboris</a:t>
            </a:r>
            <a:r>
              <a:rPr lang="en-AU" sz="1600" dirty="0">
                <a:solidFill>
                  <a:srgbClr val="2D204D"/>
                </a:solidFill>
                <a:latin typeface="Calisto MT" panose="02040603050505030304" pitchFamily="18" charset="77"/>
              </a:rPr>
              <a:t> </a:t>
            </a:r>
            <a:r>
              <a:rPr lang="en-AU" sz="1600" dirty="0" err="1">
                <a:solidFill>
                  <a:srgbClr val="2D204D"/>
                </a:solidFill>
                <a:latin typeface="Calisto MT" panose="02040603050505030304" pitchFamily="18" charset="77"/>
              </a:rPr>
              <a:t>ut</a:t>
            </a:r>
            <a:r>
              <a:rPr lang="en-AU" sz="1600" dirty="0">
                <a:solidFill>
                  <a:srgbClr val="2D204D"/>
                </a:solidFill>
                <a:latin typeface="Calisto MT" panose="02040603050505030304" pitchFamily="18" charset="77"/>
              </a:rPr>
              <a:t> </a:t>
            </a:r>
            <a:r>
              <a:rPr lang="en-AU" sz="1600" dirty="0" err="1">
                <a:solidFill>
                  <a:srgbClr val="2D204D"/>
                </a:solidFill>
                <a:latin typeface="Calisto MT" panose="02040603050505030304" pitchFamily="18" charset="77"/>
              </a:rPr>
              <a:t>quossi</a:t>
            </a:r>
            <a:endParaRPr lang="en-AU" sz="1600" dirty="0">
              <a:solidFill>
                <a:srgbClr val="2D204D"/>
              </a:solidFill>
              <a:latin typeface="Calisto MT" panose="02040603050505030304" pitchFamily="18" charset="77"/>
            </a:endParaRPr>
          </a:p>
          <a:p>
            <a:pPr marL="285750" indent="-285750">
              <a:buClr>
                <a:srgbClr val="B7A693"/>
              </a:buClr>
              <a:buFont typeface="Arial" panose="020B0604020202020204" pitchFamily="34" charset="0"/>
              <a:buChar char="•"/>
            </a:pPr>
            <a:endParaRPr lang="en-AU" sz="1600" dirty="0">
              <a:solidFill>
                <a:srgbClr val="2D204D"/>
              </a:solidFill>
              <a:latin typeface="Calisto MT" panose="02040603050505030304" pitchFamily="18" charset="77"/>
            </a:endParaRPr>
          </a:p>
          <a:p>
            <a:pPr marL="285750" indent="-285750">
              <a:buClr>
                <a:srgbClr val="B7A693"/>
              </a:buClr>
              <a:buFont typeface="Arial" panose="020B0604020202020204" pitchFamily="34" charset="0"/>
              <a:buChar char="•"/>
            </a:pPr>
            <a:r>
              <a:rPr lang="en-AU" sz="1600" dirty="0">
                <a:solidFill>
                  <a:srgbClr val="2D204D"/>
                </a:solidFill>
                <a:latin typeface="Calisto MT" panose="02040603050505030304" pitchFamily="18" charset="77"/>
              </a:rPr>
              <a:t>Bullet points bullet points </a:t>
            </a:r>
            <a:r>
              <a:rPr lang="en-AU" sz="1600" dirty="0" err="1">
                <a:solidFill>
                  <a:srgbClr val="2D204D"/>
                </a:solidFill>
                <a:latin typeface="Calisto MT" panose="02040603050505030304" pitchFamily="18" charset="77"/>
              </a:rPr>
              <a:t>caboris</a:t>
            </a:r>
            <a:r>
              <a:rPr lang="en-AU" sz="1600" dirty="0">
                <a:solidFill>
                  <a:srgbClr val="2D204D"/>
                </a:solidFill>
                <a:latin typeface="Calisto MT" panose="02040603050505030304" pitchFamily="18" charset="77"/>
              </a:rPr>
              <a:t> </a:t>
            </a:r>
            <a:r>
              <a:rPr lang="en-AU" sz="1600" dirty="0" err="1">
                <a:solidFill>
                  <a:srgbClr val="2D204D"/>
                </a:solidFill>
                <a:latin typeface="Calisto MT" panose="02040603050505030304" pitchFamily="18" charset="77"/>
              </a:rPr>
              <a:t>ut</a:t>
            </a:r>
            <a:r>
              <a:rPr lang="en-AU" sz="1600" dirty="0">
                <a:solidFill>
                  <a:srgbClr val="2D204D"/>
                </a:solidFill>
                <a:latin typeface="Calisto MT" panose="02040603050505030304" pitchFamily="18" charset="77"/>
              </a:rPr>
              <a:t> </a:t>
            </a:r>
            <a:r>
              <a:rPr lang="en-AU" sz="1600" dirty="0" err="1">
                <a:solidFill>
                  <a:srgbClr val="2D204D"/>
                </a:solidFill>
                <a:latin typeface="Calisto MT" panose="02040603050505030304" pitchFamily="18" charset="77"/>
              </a:rPr>
              <a:t>quossi</a:t>
            </a:r>
            <a:endParaRPr lang="en-AU" sz="1600" dirty="0">
              <a:solidFill>
                <a:srgbClr val="2D204D"/>
              </a:solidFill>
              <a:latin typeface="Calisto MT" panose="02040603050505030304" pitchFamily="18" charset="77"/>
            </a:endParaRPr>
          </a:p>
          <a:p>
            <a:pPr marL="285750" indent="-285750">
              <a:buClr>
                <a:srgbClr val="B7A693"/>
              </a:buClr>
              <a:buFont typeface="Arial" panose="020B0604020202020204" pitchFamily="34" charset="0"/>
              <a:buChar char="•"/>
            </a:pPr>
            <a:endParaRPr lang="en-AU" sz="1600" dirty="0">
              <a:solidFill>
                <a:schemeClr val="bg1"/>
              </a:solidFill>
              <a:latin typeface="Calisto MT" panose="02040603050505030304" pitchFamily="18" charset="77"/>
            </a:endParaRPr>
          </a:p>
        </p:txBody>
      </p:sp>
      <p:pic>
        <p:nvPicPr>
          <p:cNvPr id="9" name="Picture 8">
            <a:extLst>
              <a:ext uri="{FF2B5EF4-FFF2-40B4-BE49-F238E27FC236}">
                <a16:creationId xmlns:a16="http://schemas.microsoft.com/office/drawing/2014/main" id="{AD6C889A-EB42-88FB-3ADD-6AF831A7DE55}"/>
              </a:ext>
            </a:extLst>
          </p:cNvPr>
          <p:cNvPicPr>
            <a:picLocks noChangeAspect="1"/>
          </p:cNvPicPr>
          <p:nvPr/>
        </p:nvPicPr>
        <p:blipFill>
          <a:blip r:embed="rId3"/>
          <a:stretch>
            <a:fillRect/>
          </a:stretch>
        </p:blipFill>
        <p:spPr>
          <a:xfrm>
            <a:off x="0" y="1591645"/>
            <a:ext cx="9144000" cy="2375782"/>
          </a:xfrm>
          <a:prstGeom prst="rect">
            <a:avLst/>
          </a:prstGeom>
        </p:spPr>
      </p:pic>
      <mc:AlternateContent xmlns:mc="http://schemas.openxmlformats.org/markup-compatibility/2006" xmlns:p14="http://schemas.microsoft.com/office/powerpoint/2010/main">
        <mc:Choice Requires="p14">
          <p:contentPart p14:bwMode="auto" r:id="rId4">
            <p14:nvContentPartPr>
              <p14:cNvPr id="23" name="Ink 22">
                <a:extLst>
                  <a:ext uri="{FF2B5EF4-FFF2-40B4-BE49-F238E27FC236}">
                    <a16:creationId xmlns:a16="http://schemas.microsoft.com/office/drawing/2014/main" id="{C01CEDA4-EF01-21A6-9FFF-318A56575DF1}"/>
                  </a:ext>
                </a:extLst>
              </p14:cNvPr>
              <p14:cNvContentPartPr/>
              <p14:nvPr/>
            </p14:nvContentPartPr>
            <p14:xfrm>
              <a:off x="2267759" y="2447978"/>
              <a:ext cx="5463360" cy="360"/>
            </p14:xfrm>
          </p:contentPart>
        </mc:Choice>
        <mc:Fallback xmlns="">
          <p:pic>
            <p:nvPicPr>
              <p:cNvPr id="23" name="Ink 22">
                <a:extLst>
                  <a:ext uri="{FF2B5EF4-FFF2-40B4-BE49-F238E27FC236}">
                    <a16:creationId xmlns:a16="http://schemas.microsoft.com/office/drawing/2014/main" id="{C01CEDA4-EF01-21A6-9FFF-318A56575DF1}"/>
                  </a:ext>
                </a:extLst>
              </p:cNvPr>
              <p:cNvPicPr/>
              <p:nvPr/>
            </p:nvPicPr>
            <p:blipFill>
              <a:blip r:embed="rId5"/>
              <a:stretch>
                <a:fillRect/>
              </a:stretch>
            </p:blipFill>
            <p:spPr>
              <a:xfrm>
                <a:off x="2231759" y="2376338"/>
                <a:ext cx="5535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BBF3A18C-9BD4-FB21-A356-3503F4E8FE04}"/>
                  </a:ext>
                </a:extLst>
              </p14:cNvPr>
              <p14:cNvContentPartPr/>
              <p14:nvPr/>
            </p14:nvContentPartPr>
            <p14:xfrm>
              <a:off x="3107415" y="2724399"/>
              <a:ext cx="4929840" cy="360"/>
            </p14:xfrm>
          </p:contentPart>
        </mc:Choice>
        <mc:Fallback xmlns="">
          <p:pic>
            <p:nvPicPr>
              <p:cNvPr id="24" name="Ink 23">
                <a:extLst>
                  <a:ext uri="{FF2B5EF4-FFF2-40B4-BE49-F238E27FC236}">
                    <a16:creationId xmlns:a16="http://schemas.microsoft.com/office/drawing/2014/main" id="{BBF3A18C-9BD4-FB21-A356-3503F4E8FE04}"/>
                  </a:ext>
                </a:extLst>
              </p:cNvPr>
              <p:cNvPicPr/>
              <p:nvPr/>
            </p:nvPicPr>
            <p:blipFill>
              <a:blip r:embed="rId7"/>
              <a:stretch>
                <a:fillRect/>
              </a:stretch>
            </p:blipFill>
            <p:spPr>
              <a:xfrm>
                <a:off x="3071415" y="2652759"/>
                <a:ext cx="5001480" cy="144000"/>
              </a:xfrm>
              <a:prstGeom prst="rect">
                <a:avLst/>
              </a:prstGeom>
            </p:spPr>
          </p:pic>
        </mc:Fallback>
      </mc:AlternateContent>
    </p:spTree>
    <p:extLst>
      <p:ext uri="{BB962C8B-B14F-4D97-AF65-F5344CB8AC3E}">
        <p14:creationId xmlns:p14="http://schemas.microsoft.com/office/powerpoint/2010/main" val="1698427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D976F3-DC86-ACCF-3BA1-545362DA1035}"/>
              </a:ext>
            </a:extLst>
          </p:cNvPr>
          <p:cNvSpPr txBox="1"/>
          <p:nvPr/>
        </p:nvSpPr>
        <p:spPr>
          <a:xfrm>
            <a:off x="2624255" y="206763"/>
            <a:ext cx="6136888" cy="4008470"/>
          </a:xfrm>
          <a:prstGeom prst="rect">
            <a:avLst/>
          </a:prstGeom>
          <a:noFill/>
        </p:spPr>
        <p:txBody>
          <a:bodyPr wrap="square">
            <a:spAutoFit/>
          </a:bodyPr>
          <a:lstStyle/>
          <a:p>
            <a:pPr>
              <a:lnSpc>
                <a:spcPct val="107000"/>
              </a:lnSpc>
              <a:spcAft>
                <a:spcPts val="800"/>
              </a:spcAft>
            </a:pPr>
            <a:r>
              <a:rPr lang="en-AU" sz="1100" b="1" dirty="0">
                <a:effectLst/>
                <a:latin typeface="Calibri" panose="020F0502020204030204" pitchFamily="34" charset="0"/>
                <a:ea typeface="Calibri" panose="020F0502020204030204" pitchFamily="34" charset="0"/>
                <a:cs typeface="Times New Roman" panose="02020603050405020304" pitchFamily="18" charset="0"/>
              </a:rPr>
              <a:t>44 Starting urgent proceeding by agreement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(1) The purpose of this section is to enable a claimant to avoid the need to bring an application under </a:t>
            </a:r>
            <a:r>
              <a:rPr lang="en-AU"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section 43</a:t>
            </a:r>
            <a:r>
              <a:rPr lang="en-AU" sz="1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(2) Without limiting </a:t>
            </a:r>
            <a:r>
              <a:rPr lang="en-AU"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section 43</a:t>
            </a: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r>
              <a:rPr lang="en-AU"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if the claimant believes there is an urgent need to start a proceeding for a claim despite noncompliance with this part, the claimant may, in the claimant’s notice of claim</a:t>
            </a:r>
            <a:r>
              <a:rPr lang="en-AU" sz="1100" dirty="0">
                <a:effectLst/>
                <a:latin typeface="Calibri" panose="020F0502020204030204" pitchFamily="34" charset="0"/>
                <a:ea typeface="Calibri" panose="020F0502020204030204" pitchFamily="34" charset="0"/>
                <a:cs typeface="Times New Roman" panose="02020603050405020304" pitchFamily="18" charset="0"/>
              </a:rPr>
              <a:t>—</a:t>
            </a:r>
          </a:p>
          <a:p>
            <a:pPr indent="457200">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(a) </a:t>
            </a:r>
            <a:r>
              <a:rPr lang="en-AU"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state the reasons for the urgency </a:t>
            </a:r>
            <a:r>
              <a:rPr lang="en-AU" sz="1100" dirty="0">
                <a:effectLst/>
                <a:latin typeface="Calibri" panose="020F0502020204030204" pitchFamily="34" charset="0"/>
                <a:ea typeface="Calibri" panose="020F0502020204030204" pitchFamily="34" charset="0"/>
                <a:cs typeface="Times New Roman" panose="02020603050405020304" pitchFamily="18" charset="0"/>
              </a:rPr>
              <a:t>and the need to start the proceeding; and</a:t>
            </a:r>
          </a:p>
          <a:p>
            <a:pPr marL="457200">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(b) </a:t>
            </a:r>
            <a:r>
              <a:rPr lang="en-AU"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ask the person </a:t>
            </a:r>
            <a:r>
              <a:rPr lang="en-AU" sz="1100" dirty="0">
                <a:effectLst/>
                <a:latin typeface="Calibri" panose="020F0502020204030204" pitchFamily="34" charset="0"/>
                <a:ea typeface="Calibri" panose="020F0502020204030204" pitchFamily="34" charset="0"/>
                <a:cs typeface="Times New Roman" panose="02020603050405020304" pitchFamily="18" charset="0"/>
              </a:rPr>
              <a:t>or persons against whom the proceeding is proposed to be started (</a:t>
            </a:r>
            <a:r>
              <a:rPr lang="en-AU" sz="1100" b="1" i="1" dirty="0">
                <a:effectLst/>
                <a:latin typeface="Calibri" panose="020F0502020204030204" pitchFamily="34" charset="0"/>
                <a:ea typeface="Calibri" panose="020F0502020204030204" pitchFamily="34" charset="0"/>
                <a:cs typeface="Times New Roman" panose="02020603050405020304" pitchFamily="18" charset="0"/>
              </a:rPr>
              <a:t>proposed respondent</a:t>
            </a: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r>
              <a:rPr lang="en-AU"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to allow the claimant to start the proceeding despite noncompliance </a:t>
            </a:r>
            <a:r>
              <a:rPr lang="en-AU" sz="1100" dirty="0">
                <a:effectLst/>
                <a:latin typeface="Calibri" panose="020F0502020204030204" pitchFamily="34" charset="0"/>
                <a:ea typeface="Calibri" panose="020F0502020204030204" pitchFamily="34" charset="0"/>
                <a:cs typeface="Times New Roman" panose="02020603050405020304" pitchFamily="18" charset="0"/>
              </a:rPr>
              <a:t>with this part.</a:t>
            </a:r>
          </a:p>
          <a:p>
            <a:pPr>
              <a:lnSpc>
                <a:spcPct val="107000"/>
              </a:lnSpc>
              <a:spcAft>
                <a:spcPts val="800"/>
              </a:spcAft>
            </a:pPr>
            <a:r>
              <a:rPr lang="en-AU" sz="1100" dirty="0">
                <a:latin typeface="Calibri" panose="020F0502020204030204" pitchFamily="34" charset="0"/>
                <a:ea typeface="Calibri" panose="020F0502020204030204" pitchFamily="34" charset="0"/>
                <a:cs typeface="Times New Roman" panose="02020603050405020304" pitchFamily="18" charset="0"/>
              </a:rPr>
              <a: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(8) If each proposed respondent agrees to allow the claimant to start the proceeding despite noncompliance with this part—</a:t>
            </a:r>
          </a:p>
          <a:p>
            <a:pPr indent="457200">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(a) the claimant </a:t>
            </a:r>
            <a:r>
              <a:rPr lang="en-AU"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may start the proceeding</a:t>
            </a:r>
            <a:r>
              <a:rPr lang="en-AU" sz="1100" dirty="0">
                <a:effectLst/>
                <a:latin typeface="Calibri" panose="020F0502020204030204" pitchFamily="34" charset="0"/>
                <a:ea typeface="Calibri" panose="020F0502020204030204" pitchFamily="34" charset="0"/>
                <a:cs typeface="Times New Roman" panose="02020603050405020304" pitchFamily="18" charset="0"/>
              </a:rPr>
              <a:t>; and</a:t>
            </a:r>
          </a:p>
          <a:p>
            <a:pPr marL="457200">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(b) the proceeding is </a:t>
            </a:r>
            <a:r>
              <a:rPr lang="en-AU"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stayed until the claimant complies with this part or </a:t>
            </a:r>
            <a:r>
              <a:rPr lang="en-AU" sz="1100" dirty="0">
                <a:effectLst/>
                <a:latin typeface="Calibri" panose="020F0502020204030204" pitchFamily="34" charset="0"/>
                <a:ea typeface="Calibri" panose="020F0502020204030204" pitchFamily="34" charset="0"/>
                <a:cs typeface="Times New Roman" panose="02020603050405020304" pitchFamily="18" charset="0"/>
              </a:rPr>
              <a:t>the proceeding is discontinued or otherwise ends.</a:t>
            </a:r>
          </a:p>
          <a:p>
            <a:pPr>
              <a:lnSpc>
                <a:spcPct val="107000"/>
              </a:lnSpc>
              <a:spcAft>
                <a:spcPts val="800"/>
              </a:spcAft>
            </a:pPr>
            <a:r>
              <a:rPr lang="en-AU" sz="1100" dirty="0">
                <a:effectLst/>
                <a:latin typeface="Calibri" panose="020F0502020204030204" pitchFamily="34" charset="0"/>
                <a:ea typeface="Calibri" panose="020F0502020204030204" pitchFamily="34" charset="0"/>
                <a:cs typeface="Times New Roman" panose="02020603050405020304" pitchFamily="18" charset="0"/>
              </a:rPr>
              <a:t> </a:t>
            </a:r>
          </a:p>
          <a:p>
            <a:pPr indent="457200">
              <a:lnSpc>
                <a:spcPct val="107000"/>
              </a:lnSpc>
              <a:spcAft>
                <a:spcPts val="800"/>
              </a:spcAft>
            </a:pPr>
            <a:r>
              <a:rPr lang="en-AU" sz="1100" dirty="0">
                <a:latin typeface="Calibri" panose="020F0502020204030204" pitchFamily="34" charset="0"/>
                <a:ea typeface="Calibri" panose="020F0502020204030204" pitchFamily="34" charset="0"/>
                <a:cs typeface="Times New Roman" panose="02020603050405020304" pitchFamily="18" charset="0"/>
              </a:rPr>
              <a:t>………..</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3429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0D39-7844-A6B6-40AE-29FA1A6B55D4}"/>
              </a:ext>
            </a:extLst>
          </p:cNvPr>
          <p:cNvSpPr>
            <a:spLocks noGrp="1"/>
          </p:cNvSpPr>
          <p:nvPr>
            <p:ph type="title"/>
          </p:nvPr>
        </p:nvSpPr>
        <p:spPr>
          <a:xfrm>
            <a:off x="496747" y="138006"/>
            <a:ext cx="8150503" cy="1052727"/>
          </a:xfrm>
        </p:spPr>
        <p:txBody>
          <a:bodyPr/>
          <a:lstStyle/>
          <a:p>
            <a:r>
              <a:rPr lang="en-AU" sz="3200" dirty="0"/>
              <a:t>Starting proceedings after the limitation period has expired</a:t>
            </a:r>
            <a:br>
              <a:rPr lang="en-AU" dirty="0"/>
            </a:br>
            <a:endParaRPr lang="en-AU" dirty="0"/>
          </a:p>
        </p:txBody>
      </p:sp>
      <p:sp>
        <p:nvSpPr>
          <p:cNvPr id="6" name="TextBox 5">
            <a:extLst>
              <a:ext uri="{FF2B5EF4-FFF2-40B4-BE49-F238E27FC236}">
                <a16:creationId xmlns:a16="http://schemas.microsoft.com/office/drawing/2014/main" id="{289CB131-D0EB-A42F-B8FB-F0B53F372E3A}"/>
              </a:ext>
            </a:extLst>
          </p:cNvPr>
          <p:cNvSpPr txBox="1"/>
          <p:nvPr/>
        </p:nvSpPr>
        <p:spPr>
          <a:xfrm>
            <a:off x="701186" y="1033346"/>
            <a:ext cx="7813288" cy="281231"/>
          </a:xfrm>
          <a:prstGeom prst="rect">
            <a:avLst/>
          </a:prstGeom>
          <a:noFill/>
        </p:spPr>
        <p:txBody>
          <a:bodyPr wrap="square">
            <a:spAutoFit/>
          </a:bodyPr>
          <a:lstStyle/>
          <a:p>
            <a:pPr marL="342900" lvl="0" indent="-342900">
              <a:lnSpc>
                <a:spcPct val="107000"/>
              </a:lnSpc>
              <a:buFont typeface="Symbol" panose="05050102010706020507" pitchFamily="18" charset="2"/>
              <a:buChar char=""/>
            </a:pPr>
            <a:endParaRPr lang="en-AU" sz="12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9F1E0B49-05D0-8C8D-494A-5D9EDBB5F502}"/>
              </a:ext>
            </a:extLst>
          </p:cNvPr>
          <p:cNvPicPr>
            <a:picLocks noChangeAspect="1"/>
          </p:cNvPicPr>
          <p:nvPr/>
        </p:nvPicPr>
        <p:blipFill>
          <a:blip r:embed="rId3"/>
          <a:stretch>
            <a:fillRect/>
          </a:stretch>
        </p:blipFill>
        <p:spPr>
          <a:xfrm>
            <a:off x="0" y="1248977"/>
            <a:ext cx="9144000" cy="2645546"/>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12269EA3-E1B6-2BBD-D57D-1AEBF6E2A808}"/>
                  </a:ext>
                </a:extLst>
              </p14:cNvPr>
              <p14:cNvContentPartPr/>
              <p14:nvPr/>
            </p14:nvContentPartPr>
            <p14:xfrm>
              <a:off x="936278" y="1621654"/>
              <a:ext cx="7572240" cy="360"/>
            </p14:xfrm>
          </p:contentPart>
        </mc:Choice>
        <mc:Fallback xmlns="">
          <p:pic>
            <p:nvPicPr>
              <p:cNvPr id="7" name="Ink 6">
                <a:extLst>
                  <a:ext uri="{FF2B5EF4-FFF2-40B4-BE49-F238E27FC236}">
                    <a16:creationId xmlns:a16="http://schemas.microsoft.com/office/drawing/2014/main" id="{12269EA3-E1B6-2BBD-D57D-1AEBF6E2A808}"/>
                  </a:ext>
                </a:extLst>
              </p:cNvPr>
              <p:cNvPicPr/>
              <p:nvPr/>
            </p:nvPicPr>
            <p:blipFill>
              <a:blip r:embed="rId5"/>
              <a:stretch>
                <a:fillRect/>
              </a:stretch>
            </p:blipFill>
            <p:spPr>
              <a:xfrm>
                <a:off x="900638" y="1549654"/>
                <a:ext cx="76438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F0F8156E-92BB-DCA8-7F33-D79F40FA8AAC}"/>
                  </a:ext>
                </a:extLst>
              </p14:cNvPr>
              <p14:cNvContentPartPr/>
              <p14:nvPr/>
            </p14:nvContentPartPr>
            <p14:xfrm>
              <a:off x="921495" y="1814974"/>
              <a:ext cx="5054760" cy="360"/>
            </p14:xfrm>
          </p:contentPart>
        </mc:Choice>
        <mc:Fallback xmlns="">
          <p:pic>
            <p:nvPicPr>
              <p:cNvPr id="8" name="Ink 7">
                <a:extLst>
                  <a:ext uri="{FF2B5EF4-FFF2-40B4-BE49-F238E27FC236}">
                    <a16:creationId xmlns:a16="http://schemas.microsoft.com/office/drawing/2014/main" id="{F0F8156E-92BB-DCA8-7F33-D79F40FA8AAC}"/>
                  </a:ext>
                </a:extLst>
              </p:cNvPr>
              <p:cNvPicPr/>
              <p:nvPr/>
            </p:nvPicPr>
            <p:blipFill>
              <a:blip r:embed="rId7"/>
              <a:stretch>
                <a:fillRect/>
              </a:stretch>
            </p:blipFill>
            <p:spPr>
              <a:xfrm>
                <a:off x="885855" y="1742974"/>
                <a:ext cx="5126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AD89C366-269F-2413-D20C-C8EDFD2A8333}"/>
                  </a:ext>
                </a:extLst>
              </p14:cNvPr>
              <p14:cNvContentPartPr/>
              <p14:nvPr/>
            </p14:nvContentPartPr>
            <p14:xfrm>
              <a:off x="1285815" y="2290534"/>
              <a:ext cx="5292720" cy="360"/>
            </p14:xfrm>
          </p:contentPart>
        </mc:Choice>
        <mc:Fallback xmlns="">
          <p:pic>
            <p:nvPicPr>
              <p:cNvPr id="9" name="Ink 8">
                <a:extLst>
                  <a:ext uri="{FF2B5EF4-FFF2-40B4-BE49-F238E27FC236}">
                    <a16:creationId xmlns:a16="http://schemas.microsoft.com/office/drawing/2014/main" id="{AD89C366-269F-2413-D20C-C8EDFD2A8333}"/>
                  </a:ext>
                </a:extLst>
              </p:cNvPr>
              <p:cNvPicPr/>
              <p:nvPr/>
            </p:nvPicPr>
            <p:blipFill>
              <a:blip r:embed="rId9"/>
              <a:stretch>
                <a:fillRect/>
              </a:stretch>
            </p:blipFill>
            <p:spPr>
              <a:xfrm>
                <a:off x="1249815" y="2218894"/>
                <a:ext cx="53643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CF1D01D5-E8BF-A27A-600E-1C35C0465797}"/>
                  </a:ext>
                </a:extLst>
              </p14:cNvPr>
              <p14:cNvContentPartPr/>
              <p14:nvPr/>
            </p14:nvContentPartPr>
            <p14:xfrm>
              <a:off x="5010015" y="2290534"/>
              <a:ext cx="29880" cy="360"/>
            </p14:xfrm>
          </p:contentPart>
        </mc:Choice>
        <mc:Fallback xmlns="">
          <p:pic>
            <p:nvPicPr>
              <p:cNvPr id="10" name="Ink 9">
                <a:extLst>
                  <a:ext uri="{FF2B5EF4-FFF2-40B4-BE49-F238E27FC236}">
                    <a16:creationId xmlns:a16="http://schemas.microsoft.com/office/drawing/2014/main" id="{CF1D01D5-E8BF-A27A-600E-1C35C0465797}"/>
                  </a:ext>
                </a:extLst>
              </p:cNvPr>
              <p:cNvPicPr/>
              <p:nvPr/>
            </p:nvPicPr>
            <p:blipFill>
              <a:blip r:embed="rId11"/>
              <a:stretch>
                <a:fillRect/>
              </a:stretch>
            </p:blipFill>
            <p:spPr>
              <a:xfrm>
                <a:off x="4974375" y="2218894"/>
                <a:ext cx="101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B849810C-30A7-1F24-F303-87D895DFDB0C}"/>
                  </a:ext>
                </a:extLst>
              </p14:cNvPr>
              <p14:cNvContentPartPr/>
              <p14:nvPr/>
            </p14:nvContentPartPr>
            <p14:xfrm>
              <a:off x="1278615" y="2558374"/>
              <a:ext cx="2118240" cy="360"/>
            </p14:xfrm>
          </p:contentPart>
        </mc:Choice>
        <mc:Fallback xmlns="">
          <p:pic>
            <p:nvPicPr>
              <p:cNvPr id="11" name="Ink 10">
                <a:extLst>
                  <a:ext uri="{FF2B5EF4-FFF2-40B4-BE49-F238E27FC236}">
                    <a16:creationId xmlns:a16="http://schemas.microsoft.com/office/drawing/2014/main" id="{B849810C-30A7-1F24-F303-87D895DFDB0C}"/>
                  </a:ext>
                </a:extLst>
              </p:cNvPr>
              <p:cNvPicPr/>
              <p:nvPr/>
            </p:nvPicPr>
            <p:blipFill>
              <a:blip r:embed="rId13"/>
              <a:stretch>
                <a:fillRect/>
              </a:stretch>
            </p:blipFill>
            <p:spPr>
              <a:xfrm>
                <a:off x="1242615" y="2486374"/>
                <a:ext cx="21898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8BE093BE-A58A-F97F-FEC6-1AA7F60A1DAD}"/>
                  </a:ext>
                </a:extLst>
              </p14:cNvPr>
              <p14:cNvContentPartPr/>
              <p14:nvPr/>
            </p14:nvContentPartPr>
            <p14:xfrm>
              <a:off x="5508615" y="2052934"/>
              <a:ext cx="1491120" cy="360"/>
            </p14:xfrm>
          </p:contentPart>
        </mc:Choice>
        <mc:Fallback xmlns="">
          <p:pic>
            <p:nvPicPr>
              <p:cNvPr id="12" name="Ink 11">
                <a:extLst>
                  <a:ext uri="{FF2B5EF4-FFF2-40B4-BE49-F238E27FC236}">
                    <a16:creationId xmlns:a16="http://schemas.microsoft.com/office/drawing/2014/main" id="{8BE093BE-A58A-F97F-FEC6-1AA7F60A1DAD}"/>
                  </a:ext>
                </a:extLst>
              </p:cNvPr>
              <p:cNvPicPr/>
              <p:nvPr/>
            </p:nvPicPr>
            <p:blipFill>
              <a:blip r:embed="rId15"/>
              <a:stretch>
                <a:fillRect/>
              </a:stretch>
            </p:blipFill>
            <p:spPr>
              <a:xfrm>
                <a:off x="5472615" y="1980934"/>
                <a:ext cx="1562760" cy="144000"/>
              </a:xfrm>
              <a:prstGeom prst="rect">
                <a:avLst/>
              </a:prstGeom>
            </p:spPr>
          </p:pic>
        </mc:Fallback>
      </mc:AlternateContent>
    </p:spTree>
    <p:extLst>
      <p:ext uri="{BB962C8B-B14F-4D97-AF65-F5344CB8AC3E}">
        <p14:creationId xmlns:p14="http://schemas.microsoft.com/office/powerpoint/2010/main" val="1244237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0D39-7844-A6B6-40AE-29FA1A6B55D4}"/>
              </a:ext>
            </a:extLst>
          </p:cNvPr>
          <p:cNvSpPr>
            <a:spLocks noGrp="1"/>
          </p:cNvSpPr>
          <p:nvPr>
            <p:ph type="title"/>
          </p:nvPr>
        </p:nvSpPr>
        <p:spPr>
          <a:xfrm>
            <a:off x="496747" y="138006"/>
            <a:ext cx="8150503" cy="3203071"/>
          </a:xfrm>
        </p:spPr>
        <p:txBody>
          <a:bodyPr/>
          <a:lstStyle/>
          <a:p>
            <a:r>
              <a:rPr lang="en-AU" dirty="0"/>
              <a:t>Example cases</a:t>
            </a:r>
            <a:br>
              <a:rPr lang="en-AU" dirty="0"/>
            </a:br>
            <a:endParaRPr lang="en-AU" sz="1800" dirty="0">
              <a:solidFill>
                <a:schemeClr val="tx1"/>
              </a:solidFill>
              <a:latin typeface="Calisto MT" panose="02040603050505030304" pitchFamily="18" charset="0"/>
            </a:endParaRPr>
          </a:p>
        </p:txBody>
      </p:sp>
      <p:sp>
        <p:nvSpPr>
          <p:cNvPr id="6" name="TextBox 5">
            <a:extLst>
              <a:ext uri="{FF2B5EF4-FFF2-40B4-BE49-F238E27FC236}">
                <a16:creationId xmlns:a16="http://schemas.microsoft.com/office/drawing/2014/main" id="{289CB131-D0EB-A42F-B8FB-F0B53F372E3A}"/>
              </a:ext>
            </a:extLst>
          </p:cNvPr>
          <p:cNvSpPr txBox="1"/>
          <p:nvPr/>
        </p:nvSpPr>
        <p:spPr>
          <a:xfrm>
            <a:off x="833962" y="990640"/>
            <a:ext cx="7813288" cy="2251065"/>
          </a:xfrm>
          <a:prstGeom prst="rect">
            <a:avLst/>
          </a:prstGeom>
          <a:noFill/>
        </p:spPr>
        <p:txBody>
          <a:bodyPr wrap="square">
            <a:spAutoFit/>
          </a:bodyPr>
          <a:lstStyle/>
          <a:p>
            <a:pPr marL="342900" lvl="0" indent="-342900">
              <a:lnSpc>
                <a:spcPct val="150000"/>
              </a:lnSpc>
              <a:buFont typeface="Symbol" panose="05050102010706020507" pitchFamily="18" charset="2"/>
              <a:buChar char=""/>
            </a:pPr>
            <a:r>
              <a:rPr lang="en-AU" sz="2400" i="1" dirty="0" err="1">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Filep</a:t>
            </a:r>
            <a:r>
              <a:rPr lang="en-AU" sz="2400" i="1"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 v AMP Capital Investors Ltd &amp; Anor </a:t>
            </a:r>
            <a:r>
              <a:rPr lang="en-AU" sz="24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[2016] QDC 300</a:t>
            </a:r>
          </a:p>
          <a:p>
            <a:pPr marL="342900" lvl="0" indent="-342900">
              <a:lnSpc>
                <a:spcPct val="150000"/>
              </a:lnSpc>
              <a:buFont typeface="Symbol" panose="05050102010706020507" pitchFamily="18" charset="2"/>
              <a:buChar char=""/>
            </a:pPr>
            <a:r>
              <a:rPr lang="en-AU" sz="2400" i="1"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Lee v Omni Leisure Operations Pty Ltd </a:t>
            </a:r>
            <a:r>
              <a:rPr lang="en-AU" sz="24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[2008] VSC 272</a:t>
            </a:r>
          </a:p>
          <a:p>
            <a:pPr marL="342900" indent="-342900">
              <a:lnSpc>
                <a:spcPct val="150000"/>
              </a:lnSpc>
              <a:buFont typeface="Symbol" panose="05050102010706020507" pitchFamily="18" charset="2"/>
              <a:buChar char=""/>
            </a:pPr>
            <a:r>
              <a:rPr lang="en-AU" sz="2400" i="1"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McDonald v Holy Spirit Care Services Ltd </a:t>
            </a:r>
            <a:r>
              <a:rPr lang="en-AU" sz="24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[2011] QDC 78</a:t>
            </a:r>
          </a:p>
          <a:p>
            <a:pPr marL="342900" indent="-342900">
              <a:lnSpc>
                <a:spcPct val="150000"/>
              </a:lnSpc>
              <a:buFont typeface="Symbol" panose="05050102010706020507" pitchFamily="18" charset="2"/>
              <a:buChar char=""/>
            </a:pPr>
            <a:r>
              <a:rPr lang="en-AU" sz="2400" i="1" dirty="0" err="1">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Tiver</a:t>
            </a:r>
            <a:r>
              <a:rPr lang="en-AU" sz="2400" i="1"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 v Sunshine Coast Regional Council </a:t>
            </a:r>
            <a:r>
              <a:rPr lang="en-AU" sz="24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[2009] QDC 106</a:t>
            </a:r>
          </a:p>
        </p:txBody>
      </p:sp>
    </p:spTree>
    <p:extLst>
      <p:ext uri="{BB962C8B-B14F-4D97-AF65-F5344CB8AC3E}">
        <p14:creationId xmlns:p14="http://schemas.microsoft.com/office/powerpoint/2010/main" val="908735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31AF2E-3B7E-3D9F-6F3F-1DC302196066}"/>
              </a:ext>
            </a:extLst>
          </p:cNvPr>
          <p:cNvPicPr>
            <a:picLocks noChangeAspect="1"/>
          </p:cNvPicPr>
          <p:nvPr/>
        </p:nvPicPr>
        <p:blipFill>
          <a:blip r:embed="rId3"/>
          <a:stretch>
            <a:fillRect/>
          </a:stretch>
        </p:blipFill>
        <p:spPr>
          <a:xfrm>
            <a:off x="1626211" y="1118272"/>
            <a:ext cx="5736833" cy="1176630"/>
          </a:xfrm>
          <a:prstGeom prst="rect">
            <a:avLst/>
          </a:prstGeom>
        </p:spPr>
      </p:pic>
    </p:spTree>
    <p:extLst>
      <p:ext uri="{BB962C8B-B14F-4D97-AF65-F5344CB8AC3E}">
        <p14:creationId xmlns:p14="http://schemas.microsoft.com/office/powerpoint/2010/main" val="2058082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313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D477B3E-740D-69AF-BEB2-B9EE3B555411}"/>
              </a:ext>
            </a:extLst>
          </p:cNvPr>
          <p:cNvPicPr>
            <a:picLocks noGrp="1" noChangeAspect="1"/>
          </p:cNvPicPr>
          <p:nvPr>
            <p:ph idx="1"/>
          </p:nvPr>
        </p:nvPicPr>
        <p:blipFill>
          <a:blip r:embed="rId2"/>
          <a:stretch>
            <a:fillRect/>
          </a:stretch>
        </p:blipFill>
        <p:spPr>
          <a:xfrm>
            <a:off x="614356" y="296739"/>
            <a:ext cx="7697019" cy="3630111"/>
          </a:xfr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0D06B065-DCDC-9F47-748F-9D6A7E0F4501}"/>
                  </a:ext>
                </a:extLst>
              </p14:cNvPr>
              <p14:cNvContentPartPr/>
              <p14:nvPr/>
            </p14:nvContentPartPr>
            <p14:xfrm>
              <a:off x="3211095" y="588454"/>
              <a:ext cx="4467240" cy="360"/>
            </p14:xfrm>
          </p:contentPart>
        </mc:Choice>
        <mc:Fallback xmlns="">
          <p:pic>
            <p:nvPicPr>
              <p:cNvPr id="9" name="Ink 8">
                <a:extLst>
                  <a:ext uri="{FF2B5EF4-FFF2-40B4-BE49-F238E27FC236}">
                    <a16:creationId xmlns:a16="http://schemas.microsoft.com/office/drawing/2014/main" id="{0D06B065-DCDC-9F47-748F-9D6A7E0F4501}"/>
                  </a:ext>
                </a:extLst>
              </p:cNvPr>
              <p:cNvPicPr/>
              <p:nvPr/>
            </p:nvPicPr>
            <p:blipFill>
              <a:blip r:embed="rId4"/>
              <a:stretch>
                <a:fillRect/>
              </a:stretch>
            </p:blipFill>
            <p:spPr>
              <a:xfrm>
                <a:off x="3175455" y="516454"/>
                <a:ext cx="45388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A42AF255-C994-2B3C-A337-FEF17903B0F6}"/>
                  </a:ext>
                </a:extLst>
              </p14:cNvPr>
              <p14:cNvContentPartPr/>
              <p14:nvPr/>
            </p14:nvContentPartPr>
            <p14:xfrm>
              <a:off x="1694775" y="781774"/>
              <a:ext cx="1315440" cy="360"/>
            </p14:xfrm>
          </p:contentPart>
        </mc:Choice>
        <mc:Fallback xmlns="">
          <p:pic>
            <p:nvPicPr>
              <p:cNvPr id="10" name="Ink 9">
                <a:extLst>
                  <a:ext uri="{FF2B5EF4-FFF2-40B4-BE49-F238E27FC236}">
                    <a16:creationId xmlns:a16="http://schemas.microsoft.com/office/drawing/2014/main" id="{A42AF255-C994-2B3C-A337-FEF17903B0F6}"/>
                  </a:ext>
                </a:extLst>
              </p:cNvPr>
              <p:cNvPicPr/>
              <p:nvPr/>
            </p:nvPicPr>
            <p:blipFill>
              <a:blip r:embed="rId6"/>
              <a:stretch>
                <a:fillRect/>
              </a:stretch>
            </p:blipFill>
            <p:spPr>
              <a:xfrm>
                <a:off x="1658775" y="709774"/>
                <a:ext cx="1387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ECE72166-3A24-03D7-5192-F2D3BDB1D3C9}"/>
                  </a:ext>
                </a:extLst>
              </p14:cNvPr>
              <p14:cNvContentPartPr/>
              <p14:nvPr/>
            </p14:nvContentPartPr>
            <p14:xfrm>
              <a:off x="1717095" y="1012174"/>
              <a:ext cx="3285000" cy="360"/>
            </p14:xfrm>
          </p:contentPart>
        </mc:Choice>
        <mc:Fallback xmlns="">
          <p:pic>
            <p:nvPicPr>
              <p:cNvPr id="11" name="Ink 10">
                <a:extLst>
                  <a:ext uri="{FF2B5EF4-FFF2-40B4-BE49-F238E27FC236}">
                    <a16:creationId xmlns:a16="http://schemas.microsoft.com/office/drawing/2014/main" id="{ECE72166-3A24-03D7-5192-F2D3BDB1D3C9}"/>
                  </a:ext>
                </a:extLst>
              </p:cNvPr>
              <p:cNvPicPr/>
              <p:nvPr/>
            </p:nvPicPr>
            <p:blipFill>
              <a:blip r:embed="rId8"/>
              <a:stretch>
                <a:fillRect/>
              </a:stretch>
            </p:blipFill>
            <p:spPr>
              <a:xfrm>
                <a:off x="1681455" y="940174"/>
                <a:ext cx="33566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F5188887-1D44-B5B4-BAEE-C29C9210C4FD}"/>
                  </a:ext>
                </a:extLst>
              </p14:cNvPr>
              <p14:cNvContentPartPr/>
              <p14:nvPr/>
            </p14:nvContentPartPr>
            <p14:xfrm>
              <a:off x="4906335" y="1012174"/>
              <a:ext cx="3240" cy="360"/>
            </p14:xfrm>
          </p:contentPart>
        </mc:Choice>
        <mc:Fallback xmlns="">
          <p:pic>
            <p:nvPicPr>
              <p:cNvPr id="12" name="Ink 11">
                <a:extLst>
                  <a:ext uri="{FF2B5EF4-FFF2-40B4-BE49-F238E27FC236}">
                    <a16:creationId xmlns:a16="http://schemas.microsoft.com/office/drawing/2014/main" id="{F5188887-1D44-B5B4-BAEE-C29C9210C4FD}"/>
                  </a:ext>
                </a:extLst>
              </p:cNvPr>
              <p:cNvPicPr/>
              <p:nvPr/>
            </p:nvPicPr>
            <p:blipFill>
              <a:blip r:embed="rId10"/>
              <a:stretch>
                <a:fillRect/>
              </a:stretch>
            </p:blipFill>
            <p:spPr>
              <a:xfrm>
                <a:off x="4870335" y="940174"/>
                <a:ext cx="74880" cy="144000"/>
              </a:xfrm>
              <a:prstGeom prst="rect">
                <a:avLst/>
              </a:prstGeom>
            </p:spPr>
          </p:pic>
        </mc:Fallback>
      </mc:AlternateContent>
    </p:spTree>
    <p:extLst>
      <p:ext uri="{BB962C8B-B14F-4D97-AF65-F5344CB8AC3E}">
        <p14:creationId xmlns:p14="http://schemas.microsoft.com/office/powerpoint/2010/main" val="2305749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D680B-F940-7C43-8BF6-24C9DB1DE1F0}"/>
              </a:ext>
            </a:extLst>
          </p:cNvPr>
          <p:cNvSpPr>
            <a:spLocks noGrp="1"/>
          </p:cNvSpPr>
          <p:nvPr>
            <p:ph type="title"/>
          </p:nvPr>
        </p:nvSpPr>
        <p:spPr>
          <a:xfrm>
            <a:off x="532579" y="558832"/>
            <a:ext cx="8143069" cy="993070"/>
          </a:xfrm>
        </p:spPr>
        <p:txBody>
          <a:bodyPr/>
          <a:lstStyle/>
          <a:p>
            <a:r>
              <a:rPr lang="en-AU" sz="2400" i="1" dirty="0"/>
              <a:t>Civil Aviation (Carriers' Liability) Act 1959 </a:t>
            </a:r>
            <a:r>
              <a:rPr lang="en-AU" sz="2400" dirty="0"/>
              <a:t>(</a:t>
            </a:r>
            <a:r>
              <a:rPr lang="en-AU" sz="2400" dirty="0" err="1"/>
              <a:t>Cth</a:t>
            </a:r>
            <a:r>
              <a:rPr lang="en-AU" sz="2400" dirty="0"/>
              <a:t>) and </a:t>
            </a:r>
            <a:br>
              <a:rPr lang="en-AU" sz="2400" dirty="0"/>
            </a:br>
            <a:r>
              <a:rPr lang="en-AU" sz="2400" i="1" dirty="0"/>
              <a:t>Civil Aviation (Carriers' Liability) Act 1964 </a:t>
            </a:r>
            <a:r>
              <a:rPr lang="en-AU" sz="2400" dirty="0"/>
              <a:t>(Qld)</a:t>
            </a:r>
            <a:br>
              <a:rPr lang="en-AU" sz="2400" dirty="0"/>
            </a:br>
            <a:endParaRPr lang="en-US" sz="2400" dirty="0"/>
          </a:p>
        </p:txBody>
      </p:sp>
      <p:sp>
        <p:nvSpPr>
          <p:cNvPr id="3" name="Content Placeholder 2">
            <a:extLst>
              <a:ext uri="{FF2B5EF4-FFF2-40B4-BE49-F238E27FC236}">
                <a16:creationId xmlns:a16="http://schemas.microsoft.com/office/drawing/2014/main" id="{D2017209-9A34-364C-8D9A-73343B1A74FC}"/>
              </a:ext>
            </a:extLst>
          </p:cNvPr>
          <p:cNvSpPr>
            <a:spLocks noGrp="1"/>
          </p:cNvSpPr>
          <p:nvPr>
            <p:ph idx="1"/>
          </p:nvPr>
        </p:nvSpPr>
        <p:spPr>
          <a:xfrm>
            <a:off x="532579" y="1813932"/>
            <a:ext cx="7749059" cy="1995949"/>
          </a:xfrm>
        </p:spPr>
        <p:txBody>
          <a:bodyPr>
            <a:normAutofit lnSpcReduction="10000"/>
          </a:bodyPr>
          <a:lstStyle/>
          <a:p>
            <a:pPr marL="457200" indent="-457200">
              <a:buClr>
                <a:srgbClr val="002060"/>
              </a:buClr>
              <a:buFont typeface="+mj-lt"/>
              <a:buAutoNum type="arabicPeriod"/>
            </a:pPr>
            <a:r>
              <a:rPr lang="en-AU" dirty="0"/>
              <a:t>The right to damages shall be extinguished if an action is not brought within two years, reckoned from the date of arrival at the destination, or from the date on which the aircraft ought to have arrived, or from the date on which the carriage stopped.</a:t>
            </a:r>
          </a:p>
          <a:p>
            <a:pPr marL="457200" indent="-457200">
              <a:buClr>
                <a:srgbClr val="2D204D"/>
              </a:buClr>
              <a:buFont typeface="+mj-lt"/>
              <a:buAutoNum type="arabicPeriod"/>
            </a:pPr>
            <a:r>
              <a:rPr lang="en-AU" dirty="0"/>
              <a:t>The method of calculating the period of limitation shall be determined by the law of the Court </a:t>
            </a:r>
            <a:r>
              <a:rPr lang="en-AU" dirty="0" err="1"/>
              <a:t>seised</a:t>
            </a:r>
            <a:r>
              <a:rPr lang="en-AU" dirty="0"/>
              <a:t> of the case.</a:t>
            </a:r>
          </a:p>
          <a:p>
            <a:endParaRPr lang="en-US" dirty="0"/>
          </a:p>
        </p:txBody>
      </p:sp>
      <mc:AlternateContent xmlns:mc="http://schemas.openxmlformats.org/markup-compatibility/2006" xmlns:p14="http://schemas.microsoft.com/office/powerpoint/2010/main">
        <mc:Choice Requires="p14">
          <p:contentPart p14:bwMode="auto" r:id="rId2">
            <p14:nvContentPartPr>
              <p14:cNvPr id="10" name="Ink 9">
                <a:extLst>
                  <a:ext uri="{FF2B5EF4-FFF2-40B4-BE49-F238E27FC236}">
                    <a16:creationId xmlns:a16="http://schemas.microsoft.com/office/drawing/2014/main" id="{F67363C1-0F34-9519-9E90-F364ED83D41F}"/>
                  </a:ext>
                </a:extLst>
              </p14:cNvPr>
              <p14:cNvContentPartPr/>
              <p14:nvPr/>
            </p14:nvContentPartPr>
            <p14:xfrm>
              <a:off x="1077375" y="2343094"/>
              <a:ext cx="2683080" cy="360"/>
            </p14:xfrm>
          </p:contentPart>
        </mc:Choice>
        <mc:Fallback xmlns="">
          <p:pic>
            <p:nvPicPr>
              <p:cNvPr id="10" name="Ink 9">
                <a:extLst>
                  <a:ext uri="{FF2B5EF4-FFF2-40B4-BE49-F238E27FC236}">
                    <a16:creationId xmlns:a16="http://schemas.microsoft.com/office/drawing/2014/main" id="{F67363C1-0F34-9519-9E90-F364ED83D41F}"/>
                  </a:ext>
                </a:extLst>
              </p:cNvPr>
              <p:cNvPicPr/>
              <p:nvPr/>
            </p:nvPicPr>
            <p:blipFill>
              <a:blip r:embed="rId3"/>
              <a:stretch>
                <a:fillRect/>
              </a:stretch>
            </p:blipFill>
            <p:spPr>
              <a:xfrm>
                <a:off x="1041735" y="2271094"/>
                <a:ext cx="2754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2C1A5916-C05A-B2E7-0F76-0880050A28F9}"/>
                  </a:ext>
                </a:extLst>
              </p14:cNvPr>
              <p14:cNvContentPartPr/>
              <p14:nvPr/>
            </p14:nvContentPartPr>
            <p14:xfrm>
              <a:off x="1077375" y="2268934"/>
              <a:ext cx="2675880" cy="360"/>
            </p14:xfrm>
          </p:contentPart>
        </mc:Choice>
        <mc:Fallback xmlns="">
          <p:pic>
            <p:nvPicPr>
              <p:cNvPr id="11" name="Ink 10">
                <a:extLst>
                  <a:ext uri="{FF2B5EF4-FFF2-40B4-BE49-F238E27FC236}">
                    <a16:creationId xmlns:a16="http://schemas.microsoft.com/office/drawing/2014/main" id="{2C1A5916-C05A-B2E7-0F76-0880050A28F9}"/>
                  </a:ext>
                </a:extLst>
              </p:cNvPr>
              <p:cNvPicPr/>
              <p:nvPr/>
            </p:nvPicPr>
            <p:blipFill>
              <a:blip r:embed="rId5"/>
              <a:stretch>
                <a:fillRect/>
              </a:stretch>
            </p:blipFill>
            <p:spPr>
              <a:xfrm>
                <a:off x="1041735" y="2196934"/>
                <a:ext cx="2747520" cy="144000"/>
              </a:xfrm>
              <a:prstGeom prst="rect">
                <a:avLst/>
              </a:prstGeom>
            </p:spPr>
          </p:pic>
        </mc:Fallback>
      </mc:AlternateContent>
    </p:spTree>
    <p:extLst>
      <p:ext uri="{BB962C8B-B14F-4D97-AF65-F5344CB8AC3E}">
        <p14:creationId xmlns:p14="http://schemas.microsoft.com/office/powerpoint/2010/main" val="3682562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A27C0-BC07-AC48-BB01-6F28664B3C0A}"/>
              </a:ext>
            </a:extLst>
          </p:cNvPr>
          <p:cNvSpPr txBox="1"/>
          <p:nvPr/>
        </p:nvSpPr>
        <p:spPr>
          <a:xfrm>
            <a:off x="2535045" y="198706"/>
            <a:ext cx="6831980" cy="523220"/>
          </a:xfrm>
          <a:prstGeom prst="rect">
            <a:avLst/>
          </a:prstGeom>
          <a:noFill/>
        </p:spPr>
        <p:txBody>
          <a:bodyPr wrap="square" rtlCol="0">
            <a:spAutoFit/>
          </a:bodyPr>
          <a:lstStyle/>
          <a:p>
            <a:r>
              <a:rPr lang="en-AU" sz="2800" b="1" dirty="0">
                <a:solidFill>
                  <a:srgbClr val="B7A693"/>
                </a:solidFill>
                <a:latin typeface="Calisto MT" panose="02040603050505030304" pitchFamily="18" charset="77"/>
              </a:rPr>
              <a:t>When does the cause of action accrue?</a:t>
            </a:r>
            <a:endParaRPr lang="en-US" sz="2800" b="1" dirty="0">
              <a:solidFill>
                <a:srgbClr val="B7A693"/>
              </a:solidFill>
              <a:latin typeface="Calisto MT" panose="02040603050505030304" pitchFamily="18" charset="77"/>
            </a:endParaRPr>
          </a:p>
        </p:txBody>
      </p:sp>
      <p:sp>
        <p:nvSpPr>
          <p:cNvPr id="4" name="TextBox 3">
            <a:extLst>
              <a:ext uri="{FF2B5EF4-FFF2-40B4-BE49-F238E27FC236}">
                <a16:creationId xmlns:a16="http://schemas.microsoft.com/office/drawing/2014/main" id="{BF7F215D-0813-FB4B-9697-581E2F0E792B}"/>
              </a:ext>
            </a:extLst>
          </p:cNvPr>
          <p:cNvSpPr txBox="1"/>
          <p:nvPr/>
        </p:nvSpPr>
        <p:spPr>
          <a:xfrm>
            <a:off x="2771660" y="1165581"/>
            <a:ext cx="5535096" cy="3293209"/>
          </a:xfrm>
          <a:prstGeom prst="rect">
            <a:avLst/>
          </a:prstGeom>
          <a:noFill/>
        </p:spPr>
        <p:txBody>
          <a:bodyPr wrap="square" rtlCol="0">
            <a:spAutoFit/>
          </a:bodyPr>
          <a:lstStyle/>
          <a:p>
            <a:pPr marL="285750" indent="-285750">
              <a:buClr>
                <a:srgbClr val="B7A693"/>
              </a:buClr>
              <a:buFont typeface="Arial" panose="020B0604020202020204" pitchFamily="34" charset="0"/>
              <a:buChar char="•"/>
            </a:pPr>
            <a:r>
              <a:rPr lang="en-AU" sz="1600" dirty="0">
                <a:solidFill>
                  <a:srgbClr val="2D204D"/>
                </a:solidFill>
                <a:latin typeface="Calisto MT" panose="02040603050505030304" pitchFamily="18" charset="77"/>
              </a:rPr>
              <a:t>Facts or combination of facts which give rise to a right to bring a civil proceeding. In a personal injury action this will, by definition, be the point at which the plaintiff suffers damage. </a:t>
            </a:r>
          </a:p>
          <a:p>
            <a:pPr>
              <a:buClr>
                <a:srgbClr val="B7A693"/>
              </a:buClr>
            </a:pPr>
            <a:endParaRPr lang="en-AU" sz="1600" dirty="0">
              <a:solidFill>
                <a:srgbClr val="2D204D"/>
              </a:solidFill>
              <a:latin typeface="Calisto MT" panose="02040603050505030304" pitchFamily="18" charset="77"/>
            </a:endParaRPr>
          </a:p>
          <a:p>
            <a:pPr marL="285750" indent="-285750">
              <a:buClr>
                <a:srgbClr val="B7A693"/>
              </a:buClr>
              <a:buFont typeface="Arial" panose="020B0604020202020204" pitchFamily="34" charset="0"/>
              <a:buChar char="•"/>
            </a:pPr>
            <a:r>
              <a:rPr lang="en-AU" sz="1600" dirty="0">
                <a:solidFill>
                  <a:srgbClr val="2D204D"/>
                </a:solidFill>
                <a:effectLst/>
                <a:latin typeface="Calisto MT" panose="02040603050505030304" pitchFamily="18" charset="0"/>
                <a:ea typeface="Calibri" panose="020F0502020204030204" pitchFamily="34" charset="0"/>
                <a:cs typeface="Times New Roman" panose="02020603050405020304" pitchFamily="18" charset="0"/>
              </a:rPr>
              <a:t>The general rule is that a cause of action accrues at ‘</a:t>
            </a:r>
            <a:r>
              <a:rPr lang="en-AU" sz="1600" i="1" dirty="0">
                <a:solidFill>
                  <a:srgbClr val="2D204D"/>
                </a:solidFill>
                <a:effectLst/>
                <a:latin typeface="Calisto MT" panose="02040603050505030304" pitchFamily="18" charset="0"/>
                <a:ea typeface="Calibri" panose="020F0502020204030204" pitchFamily="34" charset="0"/>
                <a:cs typeface="Times New Roman" panose="02020603050405020304" pitchFamily="18" charset="0"/>
              </a:rPr>
              <a:t>the earliest point at which an action could be brought</a:t>
            </a:r>
            <a:r>
              <a:rPr lang="en-AU" sz="1600" dirty="0">
                <a:solidFill>
                  <a:srgbClr val="2D204D"/>
                </a:solidFill>
                <a:effectLst/>
                <a:latin typeface="Calisto MT" panose="02040603050505030304" pitchFamily="18" charset="0"/>
                <a:ea typeface="Calibri" panose="020F0502020204030204" pitchFamily="34" charset="0"/>
                <a:cs typeface="Times New Roman" panose="02020603050405020304" pitchFamily="18" charset="0"/>
              </a:rPr>
              <a:t>.’ </a:t>
            </a:r>
            <a:r>
              <a:rPr lang="en-AU" sz="1600" i="1" dirty="0">
                <a:solidFill>
                  <a:srgbClr val="2D204D"/>
                </a:solidFill>
                <a:effectLst/>
                <a:latin typeface="Calisto MT" panose="02040603050505030304" pitchFamily="18" charset="0"/>
                <a:ea typeface="Calibri" panose="020F0502020204030204" pitchFamily="34" charset="0"/>
                <a:cs typeface="Times New Roman" panose="02020603050405020304" pitchFamily="18" charset="0"/>
              </a:rPr>
              <a:t>Reeves v Butcher</a:t>
            </a:r>
            <a:r>
              <a:rPr lang="en-AU" sz="1600" dirty="0">
                <a:solidFill>
                  <a:srgbClr val="2D204D"/>
                </a:solidFill>
                <a:effectLst/>
                <a:latin typeface="Calisto MT" panose="02040603050505030304" pitchFamily="18" charset="0"/>
                <a:ea typeface="Calibri" panose="020F0502020204030204" pitchFamily="34" charset="0"/>
                <a:cs typeface="Times New Roman" panose="02020603050405020304" pitchFamily="18" charset="0"/>
              </a:rPr>
              <a:t> [1892] 2 Q.B. 509</a:t>
            </a:r>
          </a:p>
          <a:p>
            <a:pPr>
              <a:buClr>
                <a:srgbClr val="B7A693"/>
              </a:buClr>
            </a:pPr>
            <a:endParaRPr lang="en-AU" sz="1600" dirty="0">
              <a:solidFill>
                <a:srgbClr val="2D204D"/>
              </a:solidFill>
              <a:effectLst/>
              <a:latin typeface="Calisto MT" panose="02040603050505030304" pitchFamily="18" charset="0"/>
              <a:ea typeface="Calibri" panose="020F0502020204030204" pitchFamily="34" charset="0"/>
              <a:cs typeface="Times New Roman" panose="02020603050405020304" pitchFamily="18" charset="0"/>
            </a:endParaRPr>
          </a:p>
          <a:p>
            <a:pPr marL="285750" indent="-285750">
              <a:buClr>
                <a:srgbClr val="B7A693"/>
              </a:buClr>
              <a:buFont typeface="Arial" panose="020B0604020202020204" pitchFamily="34" charset="0"/>
              <a:buChar char="•"/>
            </a:pPr>
            <a:r>
              <a:rPr lang="en-AU" sz="1600" dirty="0">
                <a:solidFill>
                  <a:srgbClr val="2D204D"/>
                </a:solidFill>
                <a:effectLst/>
                <a:latin typeface="Calisto MT" panose="02040603050505030304" pitchFamily="18" charset="0"/>
                <a:ea typeface="Calibri" panose="020F0502020204030204" pitchFamily="34" charset="0"/>
                <a:cs typeface="Times New Roman" panose="02020603050405020304" pitchFamily="18" charset="0"/>
              </a:rPr>
              <a:t>The usual principle is that a cause of action in negligence is complete when loss or damage is sustained.  </a:t>
            </a:r>
            <a:r>
              <a:rPr lang="en-AU" sz="1600" i="1" dirty="0">
                <a:solidFill>
                  <a:srgbClr val="2D204D"/>
                </a:solidFill>
                <a:effectLst/>
                <a:latin typeface="Calisto MT" panose="02040603050505030304" pitchFamily="18" charset="0"/>
                <a:ea typeface="Calibri" panose="020F0502020204030204" pitchFamily="34" charset="0"/>
                <a:cs typeface="Times New Roman" panose="02020603050405020304" pitchFamily="18" charset="0"/>
              </a:rPr>
              <a:t>Hawkins v. Clayton</a:t>
            </a:r>
            <a:r>
              <a:rPr lang="en-AU" sz="1600" dirty="0">
                <a:solidFill>
                  <a:srgbClr val="2D204D"/>
                </a:solidFill>
                <a:effectLst/>
                <a:latin typeface="Calisto MT" panose="02040603050505030304" pitchFamily="18" charset="0"/>
                <a:ea typeface="Calibri" panose="020F0502020204030204" pitchFamily="34" charset="0"/>
                <a:cs typeface="Times New Roman" panose="02020603050405020304" pitchFamily="18" charset="0"/>
              </a:rPr>
              <a:t> [1988] 164 CLR 539</a:t>
            </a:r>
          </a:p>
          <a:p>
            <a:pPr>
              <a:buClr>
                <a:srgbClr val="B7A693"/>
              </a:buClr>
            </a:pPr>
            <a:endParaRPr lang="en-AU" sz="1600" dirty="0">
              <a:solidFill>
                <a:srgbClr val="2D204D"/>
              </a:solidFill>
              <a:effectLst/>
              <a:latin typeface="Calisto MT" panose="02040603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9020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FA27C0-BC07-AC48-BB01-6F28664B3C0A}"/>
              </a:ext>
            </a:extLst>
          </p:cNvPr>
          <p:cNvSpPr txBox="1"/>
          <p:nvPr/>
        </p:nvSpPr>
        <p:spPr>
          <a:xfrm>
            <a:off x="2535045" y="198706"/>
            <a:ext cx="6831980" cy="523220"/>
          </a:xfrm>
          <a:prstGeom prst="rect">
            <a:avLst/>
          </a:prstGeom>
          <a:noFill/>
        </p:spPr>
        <p:txBody>
          <a:bodyPr wrap="square" rtlCol="0">
            <a:spAutoFit/>
          </a:bodyPr>
          <a:lstStyle/>
          <a:p>
            <a:r>
              <a:rPr lang="en-AU" sz="2800" b="1" dirty="0">
                <a:solidFill>
                  <a:srgbClr val="B7A693"/>
                </a:solidFill>
                <a:latin typeface="Calisto MT" panose="02040603050505030304" pitchFamily="18" charset="77"/>
              </a:rPr>
              <a:t>When does a person suffer damage?</a:t>
            </a:r>
            <a:endParaRPr lang="en-US" sz="2800" b="1" dirty="0">
              <a:solidFill>
                <a:srgbClr val="B7A693"/>
              </a:solidFill>
              <a:latin typeface="Calisto MT" panose="02040603050505030304" pitchFamily="18" charset="77"/>
            </a:endParaRPr>
          </a:p>
        </p:txBody>
      </p:sp>
      <p:sp>
        <p:nvSpPr>
          <p:cNvPr id="4" name="TextBox 3">
            <a:extLst>
              <a:ext uri="{FF2B5EF4-FFF2-40B4-BE49-F238E27FC236}">
                <a16:creationId xmlns:a16="http://schemas.microsoft.com/office/drawing/2014/main" id="{BF7F215D-0813-FB4B-9697-581E2F0E792B}"/>
              </a:ext>
            </a:extLst>
          </p:cNvPr>
          <p:cNvSpPr txBox="1"/>
          <p:nvPr/>
        </p:nvSpPr>
        <p:spPr>
          <a:xfrm>
            <a:off x="3327920" y="1651585"/>
            <a:ext cx="5535096" cy="3293209"/>
          </a:xfrm>
          <a:prstGeom prst="rect">
            <a:avLst/>
          </a:prstGeom>
          <a:noFill/>
        </p:spPr>
        <p:txBody>
          <a:bodyPr wrap="square" rtlCol="0">
            <a:spAutoFit/>
          </a:bodyPr>
          <a:lstStyle/>
          <a:p>
            <a:pPr marL="342900" indent="-342900">
              <a:buClr>
                <a:srgbClr val="2D204D"/>
              </a:buClr>
              <a:buAutoNum type="arabicPeriod"/>
            </a:pPr>
            <a:r>
              <a:rPr lang="en-AU" sz="2400" dirty="0">
                <a:solidFill>
                  <a:srgbClr val="2D204D"/>
                </a:solidFill>
                <a:latin typeface="Calisto MT" panose="02040603050505030304" pitchFamily="18" charset="77"/>
              </a:rPr>
              <a:t>What is ‘damage’? </a:t>
            </a:r>
          </a:p>
          <a:p>
            <a:pPr marL="457200" indent="-457200">
              <a:buClr>
                <a:srgbClr val="2D204D"/>
              </a:buClr>
              <a:buFont typeface="+mj-lt"/>
              <a:buAutoNum type="arabicPeriod"/>
            </a:pPr>
            <a:endParaRPr lang="en-AU" sz="2400" dirty="0">
              <a:solidFill>
                <a:srgbClr val="2D204D"/>
              </a:solidFill>
              <a:latin typeface="Calisto MT" panose="02040603050505030304" pitchFamily="18" charset="77"/>
            </a:endParaRPr>
          </a:p>
          <a:p>
            <a:pPr marL="342900" indent="-342900">
              <a:buClr>
                <a:srgbClr val="2D204D"/>
              </a:buClr>
              <a:buAutoNum type="arabicPeriod"/>
            </a:pPr>
            <a:r>
              <a:rPr lang="en-AU" sz="2400" dirty="0">
                <a:solidFill>
                  <a:srgbClr val="2D204D"/>
                </a:solidFill>
                <a:latin typeface="Calisto MT" panose="02040603050505030304" pitchFamily="18" charset="77"/>
              </a:rPr>
              <a:t>What is the minimum actionable damage; and</a:t>
            </a:r>
          </a:p>
          <a:p>
            <a:pPr marL="457200" indent="-457200">
              <a:buClr>
                <a:srgbClr val="2D204D"/>
              </a:buClr>
              <a:buFont typeface="+mj-lt"/>
              <a:buAutoNum type="arabicPeriod"/>
            </a:pPr>
            <a:endParaRPr lang="en-AU" sz="2400" dirty="0">
              <a:solidFill>
                <a:srgbClr val="2D204D"/>
              </a:solidFill>
              <a:latin typeface="Calisto MT" panose="02040603050505030304" pitchFamily="18" charset="77"/>
            </a:endParaRPr>
          </a:p>
          <a:p>
            <a:pPr marL="342900" indent="-342900">
              <a:buClr>
                <a:srgbClr val="2D204D"/>
              </a:buClr>
              <a:buAutoNum type="arabicPeriod"/>
            </a:pPr>
            <a:r>
              <a:rPr lang="en-AU" sz="2400" dirty="0">
                <a:solidFill>
                  <a:srgbClr val="2D204D"/>
                </a:solidFill>
                <a:latin typeface="Calisto MT" panose="02040603050505030304" pitchFamily="18" charset="77"/>
              </a:rPr>
              <a:t>When is the damage suffered? </a:t>
            </a:r>
          </a:p>
          <a:p>
            <a:pPr>
              <a:buClr>
                <a:srgbClr val="2D204D"/>
              </a:buClr>
            </a:pPr>
            <a:endParaRPr lang="en-AU" sz="2400" dirty="0">
              <a:solidFill>
                <a:srgbClr val="2D204D"/>
              </a:solidFill>
              <a:latin typeface="Calisto MT" panose="02040603050505030304" pitchFamily="18" charset="77"/>
            </a:endParaRPr>
          </a:p>
          <a:p>
            <a:pPr>
              <a:buClr>
                <a:srgbClr val="B7A693"/>
              </a:buClr>
            </a:pPr>
            <a:endParaRPr lang="en-AU" sz="2400" dirty="0">
              <a:solidFill>
                <a:srgbClr val="2D204D"/>
              </a:solidFill>
              <a:latin typeface="Calisto MT" panose="02040603050505030304" pitchFamily="18" charset="77"/>
            </a:endParaRPr>
          </a:p>
          <a:p>
            <a:pPr>
              <a:buClr>
                <a:srgbClr val="B7A693"/>
              </a:buClr>
            </a:pPr>
            <a:endParaRPr lang="en-AU" sz="1600" dirty="0">
              <a:solidFill>
                <a:srgbClr val="2D204D"/>
              </a:solidFill>
              <a:effectLst/>
              <a:latin typeface="Calisto MT" panose="02040603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1270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D680B-F940-7C43-8BF6-24C9DB1DE1F0}"/>
              </a:ext>
            </a:extLst>
          </p:cNvPr>
          <p:cNvSpPr>
            <a:spLocks noGrp="1"/>
          </p:cNvSpPr>
          <p:nvPr>
            <p:ph type="title"/>
          </p:nvPr>
        </p:nvSpPr>
        <p:spPr>
          <a:xfrm>
            <a:off x="532579" y="558832"/>
            <a:ext cx="8143069" cy="993070"/>
          </a:xfrm>
        </p:spPr>
        <p:txBody>
          <a:bodyPr/>
          <a:lstStyle/>
          <a:p>
            <a:br>
              <a:rPr lang="en-AU" sz="2400" dirty="0"/>
            </a:br>
            <a:endParaRPr lang="en-US" sz="2400" dirty="0"/>
          </a:p>
        </p:txBody>
      </p:sp>
      <p:sp>
        <p:nvSpPr>
          <p:cNvPr id="7" name="TextBox 6">
            <a:extLst>
              <a:ext uri="{FF2B5EF4-FFF2-40B4-BE49-F238E27FC236}">
                <a16:creationId xmlns:a16="http://schemas.microsoft.com/office/drawing/2014/main" id="{48168542-27C8-8F32-7A5C-DE6983961CBC}"/>
              </a:ext>
            </a:extLst>
          </p:cNvPr>
          <p:cNvSpPr txBox="1"/>
          <p:nvPr/>
        </p:nvSpPr>
        <p:spPr>
          <a:xfrm>
            <a:off x="282498" y="1198823"/>
            <a:ext cx="8683083" cy="2464521"/>
          </a:xfrm>
          <a:prstGeom prst="rect">
            <a:avLst/>
          </a:prstGeom>
          <a:noFill/>
        </p:spPr>
        <p:txBody>
          <a:bodyPr wrap="square">
            <a:spAutoFit/>
          </a:bodyPr>
          <a:lstStyle/>
          <a:p>
            <a:pPr>
              <a:lnSpc>
                <a:spcPct val="107000"/>
              </a:lnSpc>
              <a:spcAft>
                <a:spcPts val="800"/>
              </a:spcAft>
            </a:pPr>
            <a:r>
              <a:rPr lang="en-AU" sz="14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In </a:t>
            </a:r>
            <a:r>
              <a:rPr lang="en-AU" sz="1400" i="1"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Cartledge &amp; </a:t>
            </a:r>
            <a:r>
              <a:rPr lang="en-AU" sz="1400" i="1" dirty="0" err="1">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Ors</a:t>
            </a:r>
            <a:r>
              <a:rPr lang="en-AU" sz="1400" i="1"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 v E Jopling &amp; Sons Ltd</a:t>
            </a:r>
            <a:r>
              <a:rPr lang="en-AU" sz="14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 [1963] AC 758, Lord Reid held that in cases of personal injury a cause of action accrues:</a:t>
            </a:r>
          </a:p>
          <a:p>
            <a:pPr>
              <a:lnSpc>
                <a:spcPct val="107000"/>
              </a:lnSpc>
              <a:spcAft>
                <a:spcPts val="800"/>
              </a:spcAft>
            </a:pPr>
            <a:r>
              <a:rPr lang="en-AU" sz="1400" i="1"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	As soon as a wrongful act has caused personal injury beyond what is regarded as negligible, even when that 	injury is unknown 	to and cannot be discovered by the sufferer.</a:t>
            </a:r>
            <a:endParaRPr lang="en-AU" sz="14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4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In </a:t>
            </a:r>
            <a:r>
              <a:rPr lang="en-AU" sz="1400" i="1" dirty="0" err="1">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Melisavon</a:t>
            </a:r>
            <a:r>
              <a:rPr lang="en-AU" sz="1400" i="1"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 Pty Ltd v Springfield Land Development Corporation Pty </a:t>
            </a:r>
            <a:r>
              <a:rPr lang="en-AU" sz="14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Ltd [2014] QCA 233, McMurdo P succinctly summarised the position as follows:</a:t>
            </a:r>
          </a:p>
          <a:p>
            <a:pPr marL="457200">
              <a:lnSpc>
                <a:spcPct val="107000"/>
              </a:lnSpc>
              <a:spcAft>
                <a:spcPts val="800"/>
              </a:spcAft>
            </a:pPr>
            <a:r>
              <a:rPr lang="en-AU" sz="14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a:t>
            </a:r>
            <a:r>
              <a:rPr lang="en-AU" sz="1400" i="1"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It is well-established that, ordinarily, a cause of action in tortious negligence arises when a </a:t>
            </a:r>
            <a:r>
              <a:rPr lang="en-AU" sz="1400" b="1" i="1" u="sng"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plaintiff first suffers</a:t>
            </a:r>
            <a:r>
              <a:rPr lang="en-AU" sz="1400" i="1" u="sng"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 </a:t>
            </a:r>
            <a:r>
              <a:rPr lang="en-AU" sz="1400" b="1" i="1" u="sng"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material damage or relevant loss</a:t>
            </a:r>
            <a:r>
              <a:rPr lang="en-AU" sz="1400" i="1"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 providing the damage is </a:t>
            </a:r>
            <a:r>
              <a:rPr lang="en-AU" sz="1400" b="1" i="1" u="sng"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more than negligible and the loss measurable</a:t>
            </a:r>
            <a:r>
              <a:rPr lang="en-AU" sz="1400" i="1"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 The cause of action is complete even if the plaintiff is unaware of the damage.</a:t>
            </a:r>
            <a:r>
              <a:rPr lang="en-AU" sz="1400" dirty="0">
                <a:solidFill>
                  <a:srgbClr val="2D204D"/>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12" name="TextBox 11">
            <a:extLst>
              <a:ext uri="{FF2B5EF4-FFF2-40B4-BE49-F238E27FC236}">
                <a16:creationId xmlns:a16="http://schemas.microsoft.com/office/drawing/2014/main" id="{44FDFBB3-5A17-0A99-6CAB-E6BBF3A316A9}"/>
              </a:ext>
            </a:extLst>
          </p:cNvPr>
          <p:cNvSpPr txBox="1"/>
          <p:nvPr/>
        </p:nvSpPr>
        <p:spPr>
          <a:xfrm>
            <a:off x="973874" y="496886"/>
            <a:ext cx="6831980" cy="523220"/>
          </a:xfrm>
          <a:prstGeom prst="rect">
            <a:avLst/>
          </a:prstGeom>
          <a:noFill/>
        </p:spPr>
        <p:txBody>
          <a:bodyPr wrap="square" rtlCol="0">
            <a:spAutoFit/>
          </a:bodyPr>
          <a:lstStyle/>
          <a:p>
            <a:r>
              <a:rPr lang="en-AU" sz="2800" b="1" dirty="0">
                <a:solidFill>
                  <a:srgbClr val="B7A693"/>
                </a:solidFill>
                <a:latin typeface="Calisto MT" panose="02040603050505030304" pitchFamily="18" charset="77"/>
              </a:rPr>
              <a:t>What is the minimum actionable damage?</a:t>
            </a:r>
            <a:endParaRPr lang="en-US" sz="2800" b="1" dirty="0">
              <a:solidFill>
                <a:srgbClr val="B7A693"/>
              </a:solidFill>
              <a:latin typeface="Calisto MT" panose="02040603050505030304" pitchFamily="18" charset="77"/>
            </a:endParaRPr>
          </a:p>
        </p:txBody>
      </p:sp>
    </p:spTree>
    <p:extLst>
      <p:ext uri="{BB962C8B-B14F-4D97-AF65-F5344CB8AC3E}">
        <p14:creationId xmlns:p14="http://schemas.microsoft.com/office/powerpoint/2010/main" val="2564986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F0D39-7844-A6B6-40AE-29FA1A6B55D4}"/>
              </a:ext>
            </a:extLst>
          </p:cNvPr>
          <p:cNvSpPr>
            <a:spLocks noGrp="1"/>
          </p:cNvSpPr>
          <p:nvPr>
            <p:ph type="title"/>
          </p:nvPr>
        </p:nvSpPr>
        <p:spPr>
          <a:xfrm>
            <a:off x="532579" y="558832"/>
            <a:ext cx="8150503" cy="593461"/>
          </a:xfrm>
        </p:spPr>
        <p:txBody>
          <a:bodyPr/>
          <a:lstStyle/>
          <a:p>
            <a:r>
              <a:rPr lang="en-AU" sz="2400" dirty="0"/>
              <a:t>Person with a disability? Infants and Unsound Mind</a:t>
            </a:r>
            <a:br>
              <a:rPr lang="en-AU" dirty="0"/>
            </a:br>
            <a:endParaRPr lang="en-AU" dirty="0"/>
          </a:p>
        </p:txBody>
      </p:sp>
      <p:sp>
        <p:nvSpPr>
          <p:cNvPr id="3" name="Content Placeholder 2">
            <a:extLst>
              <a:ext uri="{FF2B5EF4-FFF2-40B4-BE49-F238E27FC236}">
                <a16:creationId xmlns:a16="http://schemas.microsoft.com/office/drawing/2014/main" id="{78775EE9-E1DC-DF67-50EB-65FCC191AD52}"/>
              </a:ext>
            </a:extLst>
          </p:cNvPr>
          <p:cNvSpPr>
            <a:spLocks noGrp="1"/>
          </p:cNvSpPr>
          <p:nvPr>
            <p:ph idx="1"/>
          </p:nvPr>
        </p:nvSpPr>
        <p:spPr>
          <a:xfrm>
            <a:off x="532580" y="1300976"/>
            <a:ext cx="8150502" cy="2508905"/>
          </a:xfrm>
        </p:spPr>
        <p:txBody>
          <a:bodyPr>
            <a:normAutofit fontScale="70000" lnSpcReduction="20000"/>
          </a:bodyPr>
          <a:lstStyle/>
          <a:p>
            <a:r>
              <a:rPr lang="en-AU" dirty="0"/>
              <a:t>Section 5(2) of the LLA states that a person shall be taken to be under a disability while the person is an infant or of unsound mind.  ‘Child’ is defined in the Act Interpretation Act 1954 as an individual who is under 18.</a:t>
            </a:r>
          </a:p>
          <a:p>
            <a:r>
              <a:rPr lang="en-AU" dirty="0"/>
              <a:t>Section 5(3) of the LLA presumes a person is of unsound mind while they are an involuntary patient under the Mental Health Act, has a forensic disability client under the Forensic Disability Act detained in an authorised mental health service under an order of the court or in safe custody.</a:t>
            </a:r>
          </a:p>
          <a:p>
            <a:r>
              <a:rPr lang="en-AU" dirty="0"/>
              <a:t>Incarceration is not a legal disability and normal timeframes will apply to incarcerated people.</a:t>
            </a:r>
          </a:p>
          <a:p>
            <a:r>
              <a:rPr lang="en-AU" dirty="0"/>
              <a:t>Time does not run against infants or persons under some legal disability</a:t>
            </a:r>
          </a:p>
          <a:p>
            <a:r>
              <a:rPr lang="en-AU" dirty="0"/>
              <a:t>In the case of a disability, s29(2)(c) LAA allows for an extension of time of 3 years from the date on which that person ceased to be under a disability or died, whichever event first occurred.</a:t>
            </a:r>
          </a:p>
          <a:p>
            <a:endParaRPr lang="en-AU" dirty="0"/>
          </a:p>
        </p:txBody>
      </p:sp>
    </p:spTree>
    <p:extLst>
      <p:ext uri="{BB962C8B-B14F-4D97-AF65-F5344CB8AC3E}">
        <p14:creationId xmlns:p14="http://schemas.microsoft.com/office/powerpoint/2010/main" val="1576918681"/>
      </p:ext>
    </p:extLst>
  </p:cSld>
  <p:clrMapOvr>
    <a:masterClrMapping/>
  </p:clrMapOvr>
</p:sld>
</file>

<file path=ppt/theme/theme1.xml><?xml version="1.0" encoding="utf-8"?>
<a:theme xmlns:a="http://schemas.openxmlformats.org/drawingml/2006/main" name="Office Theme">
  <a:themeElements>
    <a:clrScheme name="Travis Schultz">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791368e-f597-435c-ab21-5e8ceaed3320">DNXK5S46KMPZ-1913391821-27351</_dlc_DocId>
    <_dlc_DocIdUrl xmlns="d791368e-f597-435c-ab21-5e8ceaed3320">
      <Url>https://schultzfamilytrust.sharepoint.com/sites/documents/_layouts/15/DocIdRedir.aspx?ID=DNXK5S46KMPZ-1913391821-27351</Url>
      <Description>DNXK5S46KMPZ-1913391821-27351</Description>
    </_dlc_DocIdUrl>
    <lcf76f155ced4ddcb4097134ff3c332f xmlns="6824db4c-11f9-469e-a315-ed9af393b851">
      <Terms xmlns="http://schemas.microsoft.com/office/infopath/2007/PartnerControls"/>
    </lcf76f155ced4ddcb4097134ff3c332f>
    <TaxCatchAll xmlns="d791368e-f597-435c-ab21-5e8ceaed33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58E90BC189A449A00DBCBA5D00E70D" ma:contentTypeVersion="16" ma:contentTypeDescription="Create a new document." ma:contentTypeScope="" ma:versionID="4271a260cf3c547c725824a2f4ca7246">
  <xsd:schema xmlns:xsd="http://www.w3.org/2001/XMLSchema" xmlns:xs="http://www.w3.org/2001/XMLSchema" xmlns:p="http://schemas.microsoft.com/office/2006/metadata/properties" xmlns:ns2="d791368e-f597-435c-ab21-5e8ceaed3320" xmlns:ns3="6824db4c-11f9-469e-a315-ed9af393b851" targetNamespace="http://schemas.microsoft.com/office/2006/metadata/properties" ma:root="true" ma:fieldsID="a8fa6785233be37011cd1e7631bf4336" ns2:_="" ns3:_="">
    <xsd:import namespace="d791368e-f597-435c-ab21-5e8ceaed3320"/>
    <xsd:import namespace="6824db4c-11f9-469e-a315-ed9af393b85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2:SharedWithUsers" minOccurs="0"/>
                <xsd:element ref="ns2: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91368e-f597-435c-ab21-5e8ceaed332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11215ca-9c60-4ca2-a9a8-d3759313f4ee}" ma:internalName="TaxCatchAll" ma:showField="CatchAllData" ma:web="d791368e-f597-435c-ab21-5e8ceaed33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824db4c-11f9-469e-a315-ed9af393b85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037a9500-c5af-4316-af30-b39f3635406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1FAE45-BC07-4A89-83D0-EDAF28D3A94F}">
  <ds:schemaRefs>
    <ds:schemaRef ds:uri="http://schemas.microsoft.com/office/2006/metadata/properties"/>
    <ds:schemaRef ds:uri="http://schemas.microsoft.com/office/infopath/2007/PartnerControls"/>
    <ds:schemaRef ds:uri="d791368e-f597-435c-ab21-5e8ceaed3320"/>
    <ds:schemaRef ds:uri="6824db4c-11f9-469e-a315-ed9af393b851"/>
  </ds:schemaRefs>
</ds:datastoreItem>
</file>

<file path=customXml/itemProps2.xml><?xml version="1.0" encoding="utf-8"?>
<ds:datastoreItem xmlns:ds="http://schemas.openxmlformats.org/officeDocument/2006/customXml" ds:itemID="{18D02195-6D9A-4091-AB26-7BBFCCE6EA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91368e-f597-435c-ab21-5e8ceaed3320"/>
    <ds:schemaRef ds:uri="6824db4c-11f9-469e-a315-ed9af393b8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D7E4BA-A53C-4DAD-BD83-8FA88FA50B5A}">
  <ds:schemaRefs>
    <ds:schemaRef ds:uri="http://schemas.microsoft.com/sharepoint/events"/>
  </ds:schemaRefs>
</ds:datastoreItem>
</file>

<file path=customXml/itemProps4.xml><?xml version="1.0" encoding="utf-8"?>
<ds:datastoreItem xmlns:ds="http://schemas.openxmlformats.org/officeDocument/2006/customXml" ds:itemID="{DB32FE4F-57A1-40B7-A4BA-1848853020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Story.thmx</Template>
  <TotalTime>1128</TotalTime>
  <Words>3738</Words>
  <Application>Microsoft Office PowerPoint</Application>
  <PresentationFormat>On-screen Show (16:9)</PresentationFormat>
  <Paragraphs>189</Paragraphs>
  <Slides>34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Calisto MT</vt:lpstr>
      <vt:lpstr>Symbol</vt:lpstr>
      <vt:lpstr>Wingdings</vt:lpstr>
      <vt:lpstr>Office Theme</vt:lpstr>
      <vt:lpstr>PowerPoint Presentation</vt:lpstr>
      <vt:lpstr>PowerPoint Presentation</vt:lpstr>
      <vt:lpstr>PowerPoint Presentation</vt:lpstr>
      <vt:lpstr>PowerPoint Presentation</vt:lpstr>
      <vt:lpstr>Civil Aviation (Carriers' Liability) Act 1959 (Cth) and  Civil Aviation (Carriers' Liability) Act 1964 (Qld) </vt:lpstr>
      <vt:lpstr>PowerPoint Presentation</vt:lpstr>
      <vt:lpstr>PowerPoint Presentation</vt:lpstr>
      <vt:lpstr> </vt:lpstr>
      <vt:lpstr>Person with a disability? Infants and Unsound Mind </vt:lpstr>
      <vt:lpstr>PowerPoint Presentation</vt:lpstr>
      <vt:lpstr>PowerPoint Presentation</vt:lpstr>
      <vt:lpstr>Time for applying for Workers’ Compensation benefits?  </vt:lpstr>
      <vt:lpstr>What happens if the injured worked doesn’t lodge a statutory claim within 6 months or at all?  </vt:lpstr>
      <vt:lpstr>PowerPoint Presentation</vt:lpstr>
      <vt:lpstr>What if the injury has occurred over a period of time that spans more than 3 years? How can you include the entire period of the negligent conduct within the claim?  </vt:lpstr>
      <vt:lpstr>Considerations </vt:lpstr>
      <vt:lpstr>Zimmerle v WorkCover Queensland &amp; Another [2022] QDC 143  </vt:lpstr>
      <vt:lpstr>PowerPoint Presentation</vt:lpstr>
      <vt:lpstr>PowerPoint Presentation</vt:lpstr>
      <vt:lpstr>PowerPoint Presentation</vt:lpstr>
      <vt:lpstr>PowerPoint Presentation</vt:lpstr>
      <vt:lpstr>If the claimant’s limitation period is approaching and the necessary pre-court processes have not been complied with, what steps can be taken to ensure the claim doesn’t become statute barred? </vt:lpstr>
      <vt:lpstr>Applications under section 57(2)(b) </vt:lpstr>
      <vt:lpstr>Applications under section 39(5)(c)(ii) </vt:lpstr>
      <vt:lpstr>Considerations  </vt:lpstr>
      <vt:lpstr>Scenario </vt:lpstr>
      <vt:lpstr>Time limits under the Personal Injuries Proceedings Act 2002 </vt:lpstr>
      <vt:lpstr>Special provisions for notification of claims in relation to injuries to children arising out of medical treatment – Division 1A </vt:lpstr>
      <vt:lpstr>PowerPoint Presentation</vt:lpstr>
      <vt:lpstr>PowerPoint Presentation</vt:lpstr>
      <vt:lpstr>Starting proceedings after the limitation period has expired </vt:lpstr>
      <vt:lpstr>Example cases </vt:lpstr>
      <vt:lpstr>PowerPoint Presentation</vt:lpstr>
      <vt:lpstr>PowerPoint Presentation</vt:lpstr>
    </vt:vector>
  </TitlesOfParts>
  <Company>The business assistant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Gough</dc:creator>
  <cp:lastModifiedBy>Beth Rolton</cp:lastModifiedBy>
  <cp:revision>31</cp:revision>
  <dcterms:created xsi:type="dcterms:W3CDTF">2018-08-16T02:12:43Z</dcterms:created>
  <dcterms:modified xsi:type="dcterms:W3CDTF">2023-05-15T01:27:54Z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0x0101000358E90BC189A449A00DBCBA5D00E70D</vt:lpwstr>
  </property>
  <property fmtid="{D5CDD505-2E9C-101B-9397-08002B2CF9AE}" pid="3" name="_dlc_DocIdItemGuid">
    <vt:lpwstr>5b7bba1a-9237-4eaf-b7e1-ea72a9e5a72f</vt:lpwstr>
  </property>
</Properties>
</file>